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83"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2"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624" autoAdjust="0"/>
  </p:normalViewPr>
  <p:slideViewPr>
    <p:cSldViewPr>
      <p:cViewPr varScale="1">
        <p:scale>
          <a:sx n="67" d="100"/>
          <a:sy n="67" d="100"/>
        </p:scale>
        <p:origin x="-1476" y="-96"/>
      </p:cViewPr>
      <p:guideLst>
        <p:guide orient="horz" pos="2160"/>
        <p:guide pos="2880"/>
      </p:guideLst>
    </p:cSldViewPr>
  </p:slideViewPr>
  <p:outlineViewPr>
    <p:cViewPr>
      <p:scale>
        <a:sx n="33" d="100"/>
        <a:sy n="33" d="100"/>
      </p:scale>
      <p:origin x="0" y="2619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86BA8CF-D7BC-443E-B4E4-A7FC46B78CE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4857F382-1778-42BE-9E7D-A66320EC6104}">
      <dgm:prSet phldrT="[Text]"/>
      <dgm:spPr/>
      <dgm:t>
        <a:bodyPr/>
        <a:lstStyle/>
        <a:p>
          <a:r>
            <a:rPr lang="en-US" dirty="0" smtClean="0"/>
            <a:t>A) Theory of Attributes</a:t>
          </a:r>
          <a:endParaRPr lang="en-US" dirty="0"/>
        </a:p>
      </dgm:t>
    </dgm:pt>
    <dgm:pt modelId="{59A78E7D-BA8A-4AD9-9371-B893D81EB4FE}" type="parTrans" cxnId="{D55BD8DC-565B-4144-9C45-EFF0299F4149}">
      <dgm:prSet/>
      <dgm:spPr/>
      <dgm:t>
        <a:bodyPr/>
        <a:lstStyle/>
        <a:p>
          <a:endParaRPr lang="en-US"/>
        </a:p>
      </dgm:t>
    </dgm:pt>
    <dgm:pt modelId="{9C703C02-AFBB-479E-825C-8E350187529B}" type="sibTrans" cxnId="{D55BD8DC-565B-4144-9C45-EFF0299F4149}">
      <dgm:prSet/>
      <dgm:spPr/>
      <dgm:t>
        <a:bodyPr/>
        <a:lstStyle/>
        <a:p>
          <a:endParaRPr lang="en-US"/>
        </a:p>
      </dgm:t>
    </dgm:pt>
    <dgm:pt modelId="{069A0153-9856-4347-A5A7-0EE38D582767}">
      <dgm:prSet phldrT="[Text]"/>
      <dgm:spPr/>
      <dgm:t>
        <a:bodyPr/>
        <a:lstStyle/>
        <a:p>
          <a:endParaRPr lang="en-US" dirty="0"/>
        </a:p>
      </dgm:t>
    </dgm:pt>
    <dgm:pt modelId="{D8EBBE26-3F5E-480A-9EB2-16940B95AC85}" type="parTrans" cxnId="{D620FE6D-DDA3-4FFA-8F88-B7E3B1E9DF5B}">
      <dgm:prSet/>
      <dgm:spPr/>
      <dgm:t>
        <a:bodyPr/>
        <a:lstStyle/>
        <a:p>
          <a:endParaRPr lang="en-US"/>
        </a:p>
      </dgm:t>
    </dgm:pt>
    <dgm:pt modelId="{3224F86C-D93D-4236-B094-779F7293F5CC}" type="sibTrans" cxnId="{D620FE6D-DDA3-4FFA-8F88-B7E3B1E9DF5B}">
      <dgm:prSet/>
      <dgm:spPr/>
      <dgm:t>
        <a:bodyPr/>
        <a:lstStyle/>
        <a:p>
          <a:endParaRPr lang="en-US"/>
        </a:p>
      </dgm:t>
    </dgm:pt>
    <dgm:pt modelId="{B00E1BD5-2623-4813-A86E-8175EEE8BD98}">
      <dgm:prSet phldrT="[Text]"/>
      <dgm:spPr/>
      <dgm:t>
        <a:bodyPr/>
        <a:lstStyle/>
        <a:p>
          <a:r>
            <a:rPr lang="en-US" dirty="0" smtClean="0"/>
            <a:t>B) Association of Attributes</a:t>
          </a:r>
          <a:endParaRPr lang="en-US" dirty="0"/>
        </a:p>
      </dgm:t>
    </dgm:pt>
    <dgm:pt modelId="{EED2CD6E-2B43-44A8-9769-25258862CC5F}" type="parTrans" cxnId="{9FF17919-AB88-4CAA-A4C1-BF628483D8A6}">
      <dgm:prSet/>
      <dgm:spPr/>
      <dgm:t>
        <a:bodyPr/>
        <a:lstStyle/>
        <a:p>
          <a:endParaRPr lang="en-US"/>
        </a:p>
      </dgm:t>
    </dgm:pt>
    <dgm:pt modelId="{226FEB84-6915-40AA-A6CD-EDEDE2FE4175}" type="sibTrans" cxnId="{9FF17919-AB88-4CAA-A4C1-BF628483D8A6}">
      <dgm:prSet/>
      <dgm:spPr/>
      <dgm:t>
        <a:bodyPr/>
        <a:lstStyle/>
        <a:p>
          <a:endParaRPr lang="en-US"/>
        </a:p>
      </dgm:t>
    </dgm:pt>
    <dgm:pt modelId="{9B29D764-5057-436B-A7AF-298B84ED83D5}" type="pres">
      <dgm:prSet presAssocID="{286BA8CF-D7BC-443E-B4E4-A7FC46B78CE3}" presName="linear" presStyleCnt="0">
        <dgm:presLayoutVars>
          <dgm:animLvl val="lvl"/>
          <dgm:resizeHandles val="exact"/>
        </dgm:presLayoutVars>
      </dgm:prSet>
      <dgm:spPr/>
      <dgm:t>
        <a:bodyPr/>
        <a:lstStyle/>
        <a:p>
          <a:endParaRPr lang="en-US"/>
        </a:p>
      </dgm:t>
    </dgm:pt>
    <dgm:pt modelId="{5C0F1DFA-D1A8-43E1-862D-6937963C7795}" type="pres">
      <dgm:prSet presAssocID="{4857F382-1778-42BE-9E7D-A66320EC6104}" presName="parentText" presStyleLbl="node1" presStyleIdx="0" presStyleCnt="2">
        <dgm:presLayoutVars>
          <dgm:chMax val="0"/>
          <dgm:bulletEnabled val="1"/>
        </dgm:presLayoutVars>
      </dgm:prSet>
      <dgm:spPr/>
      <dgm:t>
        <a:bodyPr/>
        <a:lstStyle/>
        <a:p>
          <a:endParaRPr lang="en-US"/>
        </a:p>
      </dgm:t>
    </dgm:pt>
    <dgm:pt modelId="{52453F79-0BA9-4A28-A406-20A9F86054D3}" type="pres">
      <dgm:prSet presAssocID="{4857F382-1778-42BE-9E7D-A66320EC6104}" presName="childText" presStyleLbl="revTx" presStyleIdx="0" presStyleCnt="1">
        <dgm:presLayoutVars>
          <dgm:bulletEnabled val="1"/>
        </dgm:presLayoutVars>
      </dgm:prSet>
      <dgm:spPr/>
      <dgm:t>
        <a:bodyPr/>
        <a:lstStyle/>
        <a:p>
          <a:endParaRPr lang="en-US"/>
        </a:p>
      </dgm:t>
    </dgm:pt>
    <dgm:pt modelId="{1184C6C8-F0B2-4761-BCA3-EAAFFE6C9065}" type="pres">
      <dgm:prSet presAssocID="{B00E1BD5-2623-4813-A86E-8175EEE8BD98}" presName="parentText" presStyleLbl="node1" presStyleIdx="1" presStyleCnt="2">
        <dgm:presLayoutVars>
          <dgm:chMax val="0"/>
          <dgm:bulletEnabled val="1"/>
        </dgm:presLayoutVars>
      </dgm:prSet>
      <dgm:spPr/>
      <dgm:t>
        <a:bodyPr/>
        <a:lstStyle/>
        <a:p>
          <a:endParaRPr lang="en-US"/>
        </a:p>
      </dgm:t>
    </dgm:pt>
  </dgm:ptLst>
  <dgm:cxnLst>
    <dgm:cxn modelId="{9BF7159A-AFDA-4AE1-85B6-C7F40229205A}" type="presOf" srcId="{4857F382-1778-42BE-9E7D-A66320EC6104}" destId="{5C0F1DFA-D1A8-43E1-862D-6937963C7795}" srcOrd="0" destOrd="0" presId="urn:microsoft.com/office/officeart/2005/8/layout/vList2"/>
    <dgm:cxn modelId="{D0B0FA6A-A1DB-4534-934E-50F9F5FE2270}" type="presOf" srcId="{B00E1BD5-2623-4813-A86E-8175EEE8BD98}" destId="{1184C6C8-F0B2-4761-BCA3-EAAFFE6C9065}" srcOrd="0" destOrd="0" presId="urn:microsoft.com/office/officeart/2005/8/layout/vList2"/>
    <dgm:cxn modelId="{D55BD8DC-565B-4144-9C45-EFF0299F4149}" srcId="{286BA8CF-D7BC-443E-B4E4-A7FC46B78CE3}" destId="{4857F382-1778-42BE-9E7D-A66320EC6104}" srcOrd="0" destOrd="0" parTransId="{59A78E7D-BA8A-4AD9-9371-B893D81EB4FE}" sibTransId="{9C703C02-AFBB-479E-825C-8E350187529B}"/>
    <dgm:cxn modelId="{9E292FCD-305F-423D-9D40-26ED84AD3E7E}" type="presOf" srcId="{069A0153-9856-4347-A5A7-0EE38D582767}" destId="{52453F79-0BA9-4A28-A406-20A9F86054D3}" srcOrd="0" destOrd="0" presId="urn:microsoft.com/office/officeart/2005/8/layout/vList2"/>
    <dgm:cxn modelId="{D620FE6D-DDA3-4FFA-8F88-B7E3B1E9DF5B}" srcId="{4857F382-1778-42BE-9E7D-A66320EC6104}" destId="{069A0153-9856-4347-A5A7-0EE38D582767}" srcOrd="0" destOrd="0" parTransId="{D8EBBE26-3F5E-480A-9EB2-16940B95AC85}" sibTransId="{3224F86C-D93D-4236-B094-779F7293F5CC}"/>
    <dgm:cxn modelId="{0113EE45-C809-40A1-A935-E9EC16DE794E}" type="presOf" srcId="{286BA8CF-D7BC-443E-B4E4-A7FC46B78CE3}" destId="{9B29D764-5057-436B-A7AF-298B84ED83D5}" srcOrd="0" destOrd="0" presId="urn:microsoft.com/office/officeart/2005/8/layout/vList2"/>
    <dgm:cxn modelId="{9FF17919-AB88-4CAA-A4C1-BF628483D8A6}" srcId="{286BA8CF-D7BC-443E-B4E4-A7FC46B78CE3}" destId="{B00E1BD5-2623-4813-A86E-8175EEE8BD98}" srcOrd="1" destOrd="0" parTransId="{EED2CD6E-2B43-44A8-9769-25258862CC5F}" sibTransId="{226FEB84-6915-40AA-A6CD-EDEDE2FE4175}"/>
    <dgm:cxn modelId="{CFAAF96D-3089-4B87-8FF4-BE76E80E94CD}" type="presParOf" srcId="{9B29D764-5057-436B-A7AF-298B84ED83D5}" destId="{5C0F1DFA-D1A8-43E1-862D-6937963C7795}" srcOrd="0" destOrd="0" presId="urn:microsoft.com/office/officeart/2005/8/layout/vList2"/>
    <dgm:cxn modelId="{4AE35A1C-7DFB-44A3-BAE9-34F73234BE41}" type="presParOf" srcId="{9B29D764-5057-436B-A7AF-298B84ED83D5}" destId="{52453F79-0BA9-4A28-A406-20A9F86054D3}" srcOrd="1" destOrd="0" presId="urn:microsoft.com/office/officeart/2005/8/layout/vList2"/>
    <dgm:cxn modelId="{3E28E552-BD64-4A4F-A7AD-205D94D2C776}" type="presParOf" srcId="{9B29D764-5057-436B-A7AF-298B84ED83D5}" destId="{1184C6C8-F0B2-4761-BCA3-EAAFFE6C9065}" srcOrd="2" destOrd="0" presId="urn:microsoft.com/office/officeart/2005/8/layout/vList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581BBF4-77C3-414E-BD91-523A1541F78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311B136-D868-4D69-8554-A80892EF60C9}">
      <dgm:prSet phldrT="[Text]" custT="1"/>
      <dgm:spPr/>
      <dgm:t>
        <a:bodyPr/>
        <a:lstStyle/>
        <a:p>
          <a:r>
            <a:rPr lang="en-US" sz="2400" dirty="0" smtClean="0"/>
            <a:t>B)  TOTAL NUMBER OF CLASS FREQUENCIES</a:t>
          </a:r>
          <a:endParaRPr lang="en-US" sz="2400" dirty="0"/>
        </a:p>
      </dgm:t>
    </dgm:pt>
    <dgm:pt modelId="{A8C406E6-401D-48B6-A244-CA87DDD92ACE}" type="parTrans" cxnId="{04382E49-987E-439B-BEAF-B98F48FDCA5A}">
      <dgm:prSet/>
      <dgm:spPr/>
      <dgm:t>
        <a:bodyPr/>
        <a:lstStyle/>
        <a:p>
          <a:endParaRPr lang="en-US"/>
        </a:p>
      </dgm:t>
    </dgm:pt>
    <dgm:pt modelId="{114A368A-47CD-4244-9B06-2F7F86A4A99D}" type="sibTrans" cxnId="{04382E49-987E-439B-BEAF-B98F48FDCA5A}">
      <dgm:prSet/>
      <dgm:spPr/>
      <dgm:t>
        <a:bodyPr/>
        <a:lstStyle/>
        <a:p>
          <a:endParaRPr lang="en-US"/>
        </a:p>
      </dgm:t>
    </dgm:pt>
    <dgm:pt modelId="{0B72528D-D85F-4775-AC37-F1186E6CE3CD}">
      <dgm:prSet phldrT="[Text]" phldr="1"/>
      <dgm:spPr/>
      <dgm:t>
        <a:bodyPr/>
        <a:lstStyle/>
        <a:p>
          <a:endParaRPr lang="en-US" dirty="0"/>
        </a:p>
      </dgm:t>
    </dgm:pt>
    <dgm:pt modelId="{046FA92F-2289-4F18-A231-BE5DA0685C01}" type="sibTrans" cxnId="{3CF7C2BC-3A91-4708-AEA5-60F11D122DD6}">
      <dgm:prSet/>
      <dgm:spPr/>
      <dgm:t>
        <a:bodyPr/>
        <a:lstStyle/>
        <a:p>
          <a:endParaRPr lang="en-US"/>
        </a:p>
      </dgm:t>
    </dgm:pt>
    <dgm:pt modelId="{CA3B064C-EAFD-460E-8987-78325F17AFB9}" type="parTrans" cxnId="{3CF7C2BC-3A91-4708-AEA5-60F11D122DD6}">
      <dgm:prSet/>
      <dgm:spPr/>
      <dgm:t>
        <a:bodyPr/>
        <a:lstStyle/>
        <a:p>
          <a:endParaRPr lang="en-US"/>
        </a:p>
      </dgm:t>
    </dgm:pt>
    <dgm:pt modelId="{BC29D717-D0A1-4DBA-B347-779DFCC3F4A4}">
      <dgm:prSet phldrT="[Text]" custT="1"/>
      <dgm:spPr/>
      <dgm:t>
        <a:bodyPr/>
        <a:lstStyle/>
        <a:p>
          <a:r>
            <a:rPr lang="en-US" sz="2400" dirty="0" smtClean="0"/>
            <a:t>A)  ORDER OF CLASSES &amp; CLASS-FREQUENCIES</a:t>
          </a:r>
          <a:endParaRPr lang="en-US" sz="2400" dirty="0"/>
        </a:p>
      </dgm:t>
    </dgm:pt>
    <dgm:pt modelId="{B1834852-3201-4EDE-BFF7-28E288BFE242}" type="sibTrans" cxnId="{A98B3195-8FB5-4138-A119-DF320E3900C4}">
      <dgm:prSet/>
      <dgm:spPr/>
      <dgm:t>
        <a:bodyPr/>
        <a:lstStyle/>
        <a:p>
          <a:endParaRPr lang="en-US"/>
        </a:p>
      </dgm:t>
    </dgm:pt>
    <dgm:pt modelId="{02AF5854-D4C9-4A87-8082-FE68C9628A1A}" type="parTrans" cxnId="{A98B3195-8FB5-4138-A119-DF320E3900C4}">
      <dgm:prSet/>
      <dgm:spPr/>
      <dgm:t>
        <a:bodyPr/>
        <a:lstStyle/>
        <a:p>
          <a:endParaRPr lang="en-US"/>
        </a:p>
      </dgm:t>
    </dgm:pt>
    <dgm:pt modelId="{A53523CD-E6AD-4EE2-B4A1-5CD010242630}">
      <dgm:prSet phldrT="[Text]" custT="1"/>
      <dgm:spPr/>
      <dgm:t>
        <a:bodyPr/>
        <a:lstStyle/>
        <a:p>
          <a:r>
            <a:rPr lang="en-US" sz="2400" dirty="0" smtClean="0"/>
            <a:t>C) ULTIMATE CLASS FREQUENCIES</a:t>
          </a:r>
          <a:endParaRPr lang="en-US" sz="2400" dirty="0"/>
        </a:p>
      </dgm:t>
    </dgm:pt>
    <dgm:pt modelId="{E54A74DE-D991-4707-A599-FF492DA38B33}" type="parTrans" cxnId="{3026D1F9-DF06-4068-B6CA-AE2D47FFC74D}">
      <dgm:prSet/>
      <dgm:spPr/>
      <dgm:t>
        <a:bodyPr/>
        <a:lstStyle/>
        <a:p>
          <a:endParaRPr lang="en-US"/>
        </a:p>
      </dgm:t>
    </dgm:pt>
    <dgm:pt modelId="{7B83F7EB-A5A8-451F-B1E3-8E548C4D36BD}" type="sibTrans" cxnId="{3026D1F9-DF06-4068-B6CA-AE2D47FFC74D}">
      <dgm:prSet/>
      <dgm:spPr/>
      <dgm:t>
        <a:bodyPr/>
        <a:lstStyle/>
        <a:p>
          <a:endParaRPr lang="en-US"/>
        </a:p>
      </dgm:t>
    </dgm:pt>
    <dgm:pt modelId="{3A2A1CB9-1CAB-4B18-9B5B-A766F04650A7}" type="pres">
      <dgm:prSet presAssocID="{C581BBF4-77C3-414E-BD91-523A1541F785}" presName="linear" presStyleCnt="0">
        <dgm:presLayoutVars>
          <dgm:animLvl val="lvl"/>
          <dgm:resizeHandles val="exact"/>
        </dgm:presLayoutVars>
      </dgm:prSet>
      <dgm:spPr/>
      <dgm:t>
        <a:bodyPr/>
        <a:lstStyle/>
        <a:p>
          <a:endParaRPr lang="en-US"/>
        </a:p>
      </dgm:t>
    </dgm:pt>
    <dgm:pt modelId="{A58ADCAB-BD8C-43C7-BBA2-FB830438300A}" type="pres">
      <dgm:prSet presAssocID="{BC29D717-D0A1-4DBA-B347-779DFCC3F4A4}" presName="parentText" presStyleLbl="node1" presStyleIdx="0" presStyleCnt="3" custScaleY="108699" custLinFactNeighborX="-2174" custLinFactNeighborY="-4854">
        <dgm:presLayoutVars>
          <dgm:chMax val="0"/>
          <dgm:bulletEnabled val="1"/>
        </dgm:presLayoutVars>
      </dgm:prSet>
      <dgm:spPr/>
      <dgm:t>
        <a:bodyPr/>
        <a:lstStyle/>
        <a:p>
          <a:endParaRPr lang="en-US"/>
        </a:p>
      </dgm:t>
    </dgm:pt>
    <dgm:pt modelId="{D5D458F7-C970-49BA-93BD-92508BEEA3B2}" type="pres">
      <dgm:prSet presAssocID="{BC29D717-D0A1-4DBA-B347-779DFCC3F4A4}" presName="childText" presStyleLbl="revTx" presStyleIdx="0" presStyleCnt="1" custScaleY="75941" custLinFactY="170797" custLinFactNeighborY="200000">
        <dgm:presLayoutVars>
          <dgm:bulletEnabled val="1"/>
        </dgm:presLayoutVars>
      </dgm:prSet>
      <dgm:spPr/>
      <dgm:t>
        <a:bodyPr/>
        <a:lstStyle/>
        <a:p>
          <a:endParaRPr lang="en-US"/>
        </a:p>
      </dgm:t>
    </dgm:pt>
    <dgm:pt modelId="{1073CF2B-7314-4365-BD3F-690D7DB57FDD}" type="pres">
      <dgm:prSet presAssocID="{5311B136-D868-4D69-8554-A80892EF60C9}" presName="parentText" presStyleLbl="node1" presStyleIdx="1" presStyleCnt="3" custAng="0" custScaleY="129161" custLinFactY="-12148" custLinFactNeighborY="-100000">
        <dgm:presLayoutVars>
          <dgm:chMax val="0"/>
          <dgm:bulletEnabled val="1"/>
        </dgm:presLayoutVars>
      </dgm:prSet>
      <dgm:spPr/>
      <dgm:t>
        <a:bodyPr/>
        <a:lstStyle/>
        <a:p>
          <a:endParaRPr lang="en-US"/>
        </a:p>
      </dgm:t>
    </dgm:pt>
    <dgm:pt modelId="{EFF2537D-1B21-4BF7-8C84-6F00347D17F8}" type="pres">
      <dgm:prSet presAssocID="{114A368A-47CD-4244-9B06-2F7F86A4A99D}" presName="spacer" presStyleCnt="0"/>
      <dgm:spPr/>
    </dgm:pt>
    <dgm:pt modelId="{9283BE5B-C7EE-47B7-93E8-39765A68E5FF}" type="pres">
      <dgm:prSet presAssocID="{A53523CD-E6AD-4EE2-B4A1-5CD010242630}" presName="parentText" presStyleLbl="node1" presStyleIdx="2" presStyleCnt="3" custScaleY="107693" custLinFactNeighborX="-1087" custLinFactNeighborY="-71330">
        <dgm:presLayoutVars>
          <dgm:chMax val="0"/>
          <dgm:bulletEnabled val="1"/>
        </dgm:presLayoutVars>
      </dgm:prSet>
      <dgm:spPr/>
      <dgm:t>
        <a:bodyPr/>
        <a:lstStyle/>
        <a:p>
          <a:endParaRPr lang="en-US"/>
        </a:p>
      </dgm:t>
    </dgm:pt>
  </dgm:ptLst>
  <dgm:cxnLst>
    <dgm:cxn modelId="{8B420A9A-EEC3-445C-BAA2-A1BC9C3E2B62}" type="presOf" srcId="{5311B136-D868-4D69-8554-A80892EF60C9}" destId="{1073CF2B-7314-4365-BD3F-690D7DB57FDD}" srcOrd="0" destOrd="0" presId="urn:microsoft.com/office/officeart/2005/8/layout/vList2"/>
    <dgm:cxn modelId="{983B77D0-D850-452C-AE01-F21353E56CFE}" type="presOf" srcId="{A53523CD-E6AD-4EE2-B4A1-5CD010242630}" destId="{9283BE5B-C7EE-47B7-93E8-39765A68E5FF}" srcOrd="0" destOrd="0" presId="urn:microsoft.com/office/officeart/2005/8/layout/vList2"/>
    <dgm:cxn modelId="{3026D1F9-DF06-4068-B6CA-AE2D47FFC74D}" srcId="{C581BBF4-77C3-414E-BD91-523A1541F785}" destId="{A53523CD-E6AD-4EE2-B4A1-5CD010242630}" srcOrd="2" destOrd="0" parTransId="{E54A74DE-D991-4707-A599-FF492DA38B33}" sibTransId="{7B83F7EB-A5A8-451F-B1E3-8E548C4D36BD}"/>
    <dgm:cxn modelId="{6A262BAE-AA2C-403C-9F9A-53B3F923E362}" type="presOf" srcId="{0B72528D-D85F-4775-AC37-F1186E6CE3CD}" destId="{D5D458F7-C970-49BA-93BD-92508BEEA3B2}" srcOrd="0" destOrd="0" presId="urn:microsoft.com/office/officeart/2005/8/layout/vList2"/>
    <dgm:cxn modelId="{3CF7C2BC-3A91-4708-AEA5-60F11D122DD6}" srcId="{BC29D717-D0A1-4DBA-B347-779DFCC3F4A4}" destId="{0B72528D-D85F-4775-AC37-F1186E6CE3CD}" srcOrd="0" destOrd="0" parTransId="{CA3B064C-EAFD-460E-8987-78325F17AFB9}" sibTransId="{046FA92F-2289-4F18-A231-BE5DA0685C01}"/>
    <dgm:cxn modelId="{A98B3195-8FB5-4138-A119-DF320E3900C4}" srcId="{C581BBF4-77C3-414E-BD91-523A1541F785}" destId="{BC29D717-D0A1-4DBA-B347-779DFCC3F4A4}" srcOrd="0" destOrd="0" parTransId="{02AF5854-D4C9-4A87-8082-FE68C9628A1A}" sibTransId="{B1834852-3201-4EDE-BFF7-28E288BFE242}"/>
    <dgm:cxn modelId="{7D8A798F-94B1-4966-8AE7-319205497404}" type="presOf" srcId="{C581BBF4-77C3-414E-BD91-523A1541F785}" destId="{3A2A1CB9-1CAB-4B18-9B5B-A766F04650A7}" srcOrd="0" destOrd="0" presId="urn:microsoft.com/office/officeart/2005/8/layout/vList2"/>
    <dgm:cxn modelId="{04382E49-987E-439B-BEAF-B98F48FDCA5A}" srcId="{C581BBF4-77C3-414E-BD91-523A1541F785}" destId="{5311B136-D868-4D69-8554-A80892EF60C9}" srcOrd="1" destOrd="0" parTransId="{A8C406E6-401D-48B6-A244-CA87DDD92ACE}" sibTransId="{114A368A-47CD-4244-9B06-2F7F86A4A99D}"/>
    <dgm:cxn modelId="{B3C53DF7-4196-4E1F-B485-6549DB4E9DC9}" type="presOf" srcId="{BC29D717-D0A1-4DBA-B347-779DFCC3F4A4}" destId="{A58ADCAB-BD8C-43C7-BBA2-FB830438300A}" srcOrd="0" destOrd="0" presId="urn:microsoft.com/office/officeart/2005/8/layout/vList2"/>
    <dgm:cxn modelId="{71DF44ED-028B-4E0D-BB3E-61C84F342A69}" type="presParOf" srcId="{3A2A1CB9-1CAB-4B18-9B5B-A766F04650A7}" destId="{A58ADCAB-BD8C-43C7-BBA2-FB830438300A}" srcOrd="0" destOrd="0" presId="urn:microsoft.com/office/officeart/2005/8/layout/vList2"/>
    <dgm:cxn modelId="{6AEF23F4-212D-4FAD-A553-93EAA8B62D31}" type="presParOf" srcId="{3A2A1CB9-1CAB-4B18-9B5B-A766F04650A7}" destId="{D5D458F7-C970-49BA-93BD-92508BEEA3B2}" srcOrd="1" destOrd="0" presId="urn:microsoft.com/office/officeart/2005/8/layout/vList2"/>
    <dgm:cxn modelId="{03C34EBC-1019-459D-811F-971FDAF99384}" type="presParOf" srcId="{3A2A1CB9-1CAB-4B18-9B5B-A766F04650A7}" destId="{1073CF2B-7314-4365-BD3F-690D7DB57FDD}" srcOrd="2" destOrd="0" presId="urn:microsoft.com/office/officeart/2005/8/layout/vList2"/>
    <dgm:cxn modelId="{7A588DFD-F40D-43B3-8072-6BDBB5F568B0}" type="presParOf" srcId="{3A2A1CB9-1CAB-4B18-9B5B-A766F04650A7}" destId="{EFF2537D-1B21-4BF7-8C84-6F00347D17F8}" srcOrd="3" destOrd="0" presId="urn:microsoft.com/office/officeart/2005/8/layout/vList2"/>
    <dgm:cxn modelId="{813E9D99-F5FF-49B5-9D59-F5D3EEE99388}" type="presParOf" srcId="{3A2A1CB9-1CAB-4B18-9B5B-A766F04650A7}" destId="{9283BE5B-C7EE-47B7-93E8-39765A68E5FF}" srcOrd="4" destOrd="0" presId="urn:microsoft.com/office/officeart/2005/8/layout/vList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C0F1DFA-D1A8-43E1-862D-6937963C7795}">
      <dsp:nvSpPr>
        <dsp:cNvPr id="0" name=""/>
        <dsp:cNvSpPr/>
      </dsp:nvSpPr>
      <dsp:spPr>
        <a:xfrm>
          <a:off x="0" y="10979"/>
          <a:ext cx="6096000" cy="6715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dirty="0" smtClean="0"/>
            <a:t>A) Theory of Attributes</a:t>
          </a:r>
          <a:endParaRPr lang="en-US" sz="2800" kern="1200" dirty="0"/>
        </a:p>
      </dsp:txBody>
      <dsp:txXfrm>
        <a:off x="0" y="10979"/>
        <a:ext cx="6096000" cy="671580"/>
      </dsp:txXfrm>
    </dsp:sp>
    <dsp:sp modelId="{52453F79-0BA9-4A28-A406-20A9F86054D3}">
      <dsp:nvSpPr>
        <dsp:cNvPr id="0" name=""/>
        <dsp:cNvSpPr/>
      </dsp:nvSpPr>
      <dsp:spPr>
        <a:xfrm>
          <a:off x="0" y="682559"/>
          <a:ext cx="6096000" cy="463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3548" tIns="35560" rIns="199136" bIns="35560" numCol="1" spcCol="1270" anchor="t" anchorCtr="0">
          <a:noAutofit/>
        </a:bodyPr>
        <a:lstStyle/>
        <a:p>
          <a:pPr marL="228600" lvl="1" indent="-228600" algn="l" defTabSz="977900">
            <a:lnSpc>
              <a:spcPct val="90000"/>
            </a:lnSpc>
            <a:spcBef>
              <a:spcPct val="0"/>
            </a:spcBef>
            <a:spcAft>
              <a:spcPct val="20000"/>
            </a:spcAft>
            <a:buChar char="••"/>
          </a:pPr>
          <a:endParaRPr lang="en-US" sz="2200" kern="1200" dirty="0"/>
        </a:p>
      </dsp:txBody>
      <dsp:txXfrm>
        <a:off x="0" y="682559"/>
        <a:ext cx="6096000" cy="463680"/>
      </dsp:txXfrm>
    </dsp:sp>
    <dsp:sp modelId="{1184C6C8-F0B2-4761-BCA3-EAAFFE6C9065}">
      <dsp:nvSpPr>
        <dsp:cNvPr id="0" name=""/>
        <dsp:cNvSpPr/>
      </dsp:nvSpPr>
      <dsp:spPr>
        <a:xfrm>
          <a:off x="0" y="1146240"/>
          <a:ext cx="6096000" cy="6715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dirty="0" smtClean="0"/>
            <a:t>B) Association of Attributes</a:t>
          </a:r>
          <a:endParaRPr lang="en-US" sz="2800" kern="1200" dirty="0"/>
        </a:p>
      </dsp:txBody>
      <dsp:txXfrm>
        <a:off x="0" y="1146240"/>
        <a:ext cx="6096000" cy="67158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58ADCAB-BD8C-43C7-BBA2-FB830438300A}">
      <dsp:nvSpPr>
        <dsp:cNvPr id="0" name=""/>
        <dsp:cNvSpPr/>
      </dsp:nvSpPr>
      <dsp:spPr>
        <a:xfrm>
          <a:off x="0" y="0"/>
          <a:ext cx="7010400" cy="85463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t>A)  ORDER OF CLASSES &amp; CLASS-FREQUENCIES</a:t>
          </a:r>
          <a:endParaRPr lang="en-US" sz="2400" kern="1200" dirty="0"/>
        </a:p>
      </dsp:txBody>
      <dsp:txXfrm>
        <a:off x="0" y="0"/>
        <a:ext cx="7010400" cy="854635"/>
      </dsp:txXfrm>
    </dsp:sp>
    <dsp:sp modelId="{D5D458F7-C970-49BA-93BD-92508BEEA3B2}">
      <dsp:nvSpPr>
        <dsp:cNvPr id="0" name=""/>
        <dsp:cNvSpPr/>
      </dsp:nvSpPr>
      <dsp:spPr>
        <a:xfrm>
          <a:off x="0" y="2900815"/>
          <a:ext cx="7010400" cy="5281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2580" tIns="49530" rIns="277368" bIns="49530" numCol="1" spcCol="1270" anchor="t" anchorCtr="0">
          <a:noAutofit/>
        </a:bodyPr>
        <a:lstStyle/>
        <a:p>
          <a:pPr marL="285750" lvl="1" indent="-285750" algn="l" defTabSz="1333500">
            <a:lnSpc>
              <a:spcPct val="90000"/>
            </a:lnSpc>
            <a:spcBef>
              <a:spcPct val="0"/>
            </a:spcBef>
            <a:spcAft>
              <a:spcPct val="20000"/>
            </a:spcAft>
            <a:buChar char="••"/>
          </a:pPr>
          <a:endParaRPr lang="en-US" sz="3000" kern="1200" dirty="0"/>
        </a:p>
      </dsp:txBody>
      <dsp:txXfrm>
        <a:off x="0" y="2900815"/>
        <a:ext cx="7010400" cy="528184"/>
      </dsp:txXfrm>
    </dsp:sp>
    <dsp:sp modelId="{1073CF2B-7314-4365-BD3F-690D7DB57FDD}">
      <dsp:nvSpPr>
        <dsp:cNvPr id="0" name=""/>
        <dsp:cNvSpPr/>
      </dsp:nvSpPr>
      <dsp:spPr>
        <a:xfrm>
          <a:off x="0" y="1197837"/>
          <a:ext cx="7010400" cy="101551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t>B)  TOTAL NUMBER OF CLASS FREQUENCIES</a:t>
          </a:r>
          <a:endParaRPr lang="en-US" sz="2400" kern="1200" dirty="0"/>
        </a:p>
      </dsp:txBody>
      <dsp:txXfrm>
        <a:off x="0" y="1197837"/>
        <a:ext cx="7010400" cy="1015515"/>
      </dsp:txXfrm>
    </dsp:sp>
    <dsp:sp modelId="{9283BE5B-C7EE-47B7-93E8-39765A68E5FF}">
      <dsp:nvSpPr>
        <dsp:cNvPr id="0" name=""/>
        <dsp:cNvSpPr/>
      </dsp:nvSpPr>
      <dsp:spPr>
        <a:xfrm>
          <a:off x="0" y="2464504"/>
          <a:ext cx="7010400" cy="8467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t>C) ULTIMATE CLASS FREQUENCIES</a:t>
          </a:r>
          <a:endParaRPr lang="en-US" sz="2400" kern="1200" dirty="0"/>
        </a:p>
      </dsp:txBody>
      <dsp:txXfrm>
        <a:off x="0" y="2464504"/>
        <a:ext cx="7010400" cy="84672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Notes Placeholder 4"/>
          <p:cNvSpPr>
            <a:spLocks noGrp="1"/>
          </p:cNvSpPr>
          <p:nvPr>
            <p:ph type="body" sz="quarter" idx="3"/>
          </p:nvPr>
        </p:nvSpPr>
        <p:spPr>
          <a:xfrm>
            <a:off x="685800" y="4343400"/>
            <a:ext cx="5486400" cy="4114800"/>
          </a:xfrm>
          <a:prstGeom prst="rect">
            <a:avLst/>
          </a:prstGeom>
        </p:spPr>
        <p:txBody>
          <a:bodyPr/>
          <a:lstStyle/>
          <a:p>
            <a:endParaRPr/>
          </a:p>
        </p:txBody>
      </p:sp>
    </p:spTree>
    <p:extLst>
      <p:ext uri="{BB962C8B-B14F-4D97-AF65-F5344CB8AC3E}">
        <p14:creationId xmlns:p14="http://schemas.microsoft.com/office/powerpoint/2010/main" xmlns="" val="2655889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2"/>
          <p:cNvSpPr>
            <a:spLocks noGrp="1"/>
          </p:cNvSpPr>
          <p:nvPr>
            <p:ph type="body" idx="1"/>
          </p:nvPr>
        </p:nvSpPr>
        <p:spPr/>
        <p:txBody>
          <a:bodyPr>
            <a:normAutofit/>
          </a:bodyPr>
          <a:lstStyle/>
          <a:p>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C72BD4E-89A1-41D7-8DEB-7056E550D06D}" type="datetimeFigureOut">
              <a:rPr lang="en-US" smtClean="0"/>
              <a:pPr/>
              <a:t>4/17/2013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F3934-890A-4B79-9E50-3AC88D7D8A88}"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72BD4E-89A1-41D7-8DEB-7056E550D06D}" type="datetimeFigureOut">
              <a:rPr lang="en-US" smtClean="0"/>
              <a:pPr/>
              <a:t>4/17/2013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F3934-890A-4B79-9E50-3AC88D7D8A88}"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72BD4E-89A1-41D7-8DEB-7056E550D06D}" type="datetimeFigureOut">
              <a:rPr lang="en-US" smtClean="0"/>
              <a:pPr/>
              <a:t>4/17/2013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F3934-890A-4B79-9E50-3AC88D7D8A88}"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72BD4E-89A1-41D7-8DEB-7056E550D06D}" type="datetimeFigureOut">
              <a:rPr lang="en-US" smtClean="0"/>
              <a:pPr/>
              <a:t>4/17/2013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F3934-890A-4B79-9E50-3AC88D7D8A88}"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72BD4E-89A1-41D7-8DEB-7056E550D06D}" type="datetimeFigureOut">
              <a:rPr lang="en-US" smtClean="0"/>
              <a:pPr/>
              <a:t>4/17/2013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F3934-890A-4B79-9E50-3AC88D7D8A88}"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C72BD4E-89A1-41D7-8DEB-7056E550D06D}" type="datetimeFigureOut">
              <a:rPr lang="en-US" smtClean="0"/>
              <a:pPr/>
              <a:t>4/17/2013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F3934-890A-4B79-9E50-3AC88D7D8A88}"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C72BD4E-89A1-41D7-8DEB-7056E550D06D}" type="datetimeFigureOut">
              <a:rPr lang="en-US" smtClean="0"/>
              <a:pPr/>
              <a:t>4/17/2013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20F3934-890A-4B79-9E50-3AC88D7D8A88}"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C72BD4E-89A1-41D7-8DEB-7056E550D06D}" type="datetimeFigureOut">
              <a:rPr lang="en-US" smtClean="0"/>
              <a:pPr/>
              <a:t>4/17/2013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20F3934-890A-4B79-9E50-3AC88D7D8A88}"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72BD4E-89A1-41D7-8DEB-7056E550D06D}" type="datetimeFigureOut">
              <a:rPr lang="en-US" smtClean="0"/>
              <a:pPr/>
              <a:t>4/17/2013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20F3934-890A-4B79-9E50-3AC88D7D8A8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72BD4E-89A1-41D7-8DEB-7056E550D06D}" type="datetimeFigureOut">
              <a:rPr lang="en-US" smtClean="0"/>
              <a:pPr/>
              <a:t>4/17/2013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F3934-890A-4B79-9E50-3AC88D7D8A88}"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72BD4E-89A1-41D7-8DEB-7056E550D06D}" type="datetimeFigureOut">
              <a:rPr lang="en-US" smtClean="0"/>
              <a:pPr/>
              <a:t>4/17/2013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F3934-890A-4B79-9E50-3AC88D7D8A88}"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72BD4E-89A1-41D7-8DEB-7056E550D06D}" type="datetimeFigureOut">
              <a:rPr lang="en-US" smtClean="0"/>
              <a:pPr/>
              <a:t>4/17/2013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0F3934-890A-4B79-9E50-3AC88D7D8A8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3962400"/>
          </a:xfrm>
        </p:spPr>
        <p:txBody>
          <a:bodyPr>
            <a:normAutofit fontScale="25000" lnSpcReduction="20000"/>
          </a:bodyPr>
          <a:lstStyle/>
          <a:p>
            <a:pPr>
              <a:buNone/>
            </a:pPr>
            <a:r>
              <a:rPr lang="en-US" dirty="0" smtClean="0">
                <a:solidFill>
                  <a:schemeClr val="accent4">
                    <a:lumMod val="60000"/>
                    <a:lumOff val="40000"/>
                  </a:schemeClr>
                </a:solidFill>
              </a:rPr>
              <a:t> </a:t>
            </a:r>
          </a:p>
          <a:p>
            <a:pPr algn="ctr">
              <a:buNone/>
            </a:pPr>
            <a:r>
              <a:rPr lang="en-US" sz="24000" dirty="0" smtClean="0">
                <a:solidFill>
                  <a:schemeClr val="accent4">
                    <a:lumMod val="60000"/>
                    <a:lumOff val="40000"/>
                  </a:schemeClr>
                </a:solidFill>
              </a:rPr>
              <a:t>  </a:t>
            </a:r>
            <a:r>
              <a:rPr lang="en-US" sz="24000" dirty="0" smtClean="0">
                <a:latin typeface="Bauhaus 93" pitchFamily="82" charset="0"/>
              </a:rPr>
              <a:t>THEORY &amp; </a:t>
            </a:r>
          </a:p>
          <a:p>
            <a:pPr algn="ctr">
              <a:buNone/>
            </a:pPr>
            <a:r>
              <a:rPr lang="en-US" sz="24000" dirty="0" smtClean="0">
                <a:latin typeface="Bauhaus 93" pitchFamily="82" charset="0"/>
              </a:rPr>
              <a:t>ASSOCIATION </a:t>
            </a:r>
            <a:r>
              <a:rPr lang="en-US" sz="24000" dirty="0" smtClean="0">
                <a:latin typeface="Bauhaus 93" pitchFamily="82" charset="0"/>
              </a:rPr>
              <a:t>0F </a:t>
            </a:r>
            <a:endParaRPr lang="en-US" sz="24000" dirty="0" smtClean="0">
              <a:latin typeface="Bauhaus 93" pitchFamily="82" charset="0"/>
            </a:endParaRPr>
          </a:p>
          <a:p>
            <a:pPr algn="ctr">
              <a:buNone/>
            </a:pPr>
            <a:r>
              <a:rPr lang="en-US" sz="24000" dirty="0" smtClean="0">
                <a:latin typeface="Bauhaus 93" pitchFamily="82" charset="0"/>
              </a:rPr>
              <a:t>ATTRIBUTES</a:t>
            </a:r>
            <a:endParaRPr lang="en-US" sz="24000" dirty="0" smtClean="0">
              <a:latin typeface="Bauhaus 93" pitchFamily="82" charset="0"/>
            </a:endParaRPr>
          </a:p>
          <a:p>
            <a:pPr algn="ctr">
              <a:buNone/>
            </a:pPr>
            <a:endParaRPr lang="en-US" dirty="0" smtClean="0">
              <a:latin typeface="Bauhaus 93" pitchFamily="82" charset="0"/>
            </a:endParaRPr>
          </a:p>
          <a:p>
            <a:pPr algn="ctr">
              <a:buNone/>
            </a:pPr>
            <a:r>
              <a:rPr lang="en-US" dirty="0" smtClean="0">
                <a:latin typeface="Bauhaus 93" pitchFamily="82" charset="0"/>
              </a:rPr>
              <a:t> </a:t>
            </a:r>
          </a:p>
          <a:p>
            <a:pPr algn="ctr">
              <a:buNone/>
            </a:pPr>
            <a:r>
              <a:rPr lang="en-US" dirty="0" smtClean="0">
                <a:latin typeface="Bauhaus 93" pitchFamily="82" charset="0"/>
              </a:rPr>
              <a:t>                                                   </a:t>
            </a:r>
          </a:p>
          <a:p>
            <a:pPr>
              <a:buNone/>
            </a:pPr>
            <a:endParaRPr lang="en-US" dirty="0" smtClean="0">
              <a:solidFill>
                <a:schemeClr val="accent4">
                  <a:lumMod val="60000"/>
                  <a:lumOff val="40000"/>
                </a:schemeClr>
              </a:solidFill>
              <a:latin typeface="Bauhaus 93" pitchFamily="82" charset="0"/>
            </a:endParaRPr>
          </a:p>
          <a:p>
            <a:pPr>
              <a:buNone/>
            </a:pPr>
            <a:endParaRPr lang="en-US" dirty="0" smtClean="0">
              <a:solidFill>
                <a:schemeClr val="accent4">
                  <a:lumMod val="60000"/>
                  <a:lumOff val="40000"/>
                </a:schemeClr>
              </a:solidFill>
              <a:latin typeface="Bauhaus 93" pitchFamily="82" charset="0"/>
            </a:endParaRPr>
          </a:p>
          <a:p>
            <a:pPr>
              <a:buNone/>
            </a:pPr>
            <a:endParaRPr lang="en-US" dirty="0" smtClean="0">
              <a:solidFill>
                <a:schemeClr val="accent4">
                  <a:lumMod val="60000"/>
                  <a:lumOff val="40000"/>
                </a:schemeClr>
              </a:solidFill>
              <a:latin typeface="Bauhaus 93" pitchFamily="82" charset="0"/>
            </a:endParaRPr>
          </a:p>
          <a:p>
            <a:pPr>
              <a:buNone/>
            </a:pPr>
            <a:endParaRPr lang="en-US" dirty="0" smtClean="0">
              <a:solidFill>
                <a:schemeClr val="accent4">
                  <a:lumMod val="60000"/>
                  <a:lumOff val="40000"/>
                </a:schemeClr>
              </a:solidFill>
              <a:latin typeface="Bauhaus 93" pitchFamily="82" charset="0"/>
            </a:endParaRPr>
          </a:p>
          <a:p>
            <a:pPr>
              <a:buNone/>
            </a:pPr>
            <a:endParaRPr lang="en-US" dirty="0" smtClean="0">
              <a:solidFill>
                <a:schemeClr val="accent4">
                  <a:lumMod val="60000"/>
                  <a:lumOff val="40000"/>
                </a:schemeClr>
              </a:solidFill>
              <a:latin typeface="Bauhaus 93" pitchFamily="82" charset="0"/>
            </a:endParaRPr>
          </a:p>
          <a:p>
            <a:pPr>
              <a:buNone/>
            </a:pPr>
            <a:endParaRPr lang="en-US" dirty="0" smtClean="0">
              <a:solidFill>
                <a:schemeClr val="accent4">
                  <a:lumMod val="60000"/>
                  <a:lumOff val="40000"/>
                </a:schemeClr>
              </a:solidFill>
              <a:latin typeface="Bauhaus 93" pitchFamily="82" charset="0"/>
            </a:endParaRPr>
          </a:p>
          <a:p>
            <a:pPr>
              <a:buNone/>
            </a:pPr>
            <a:endParaRPr lang="en-US" dirty="0" smtClean="0">
              <a:solidFill>
                <a:schemeClr val="accent4">
                  <a:lumMod val="60000"/>
                  <a:lumOff val="40000"/>
                </a:schemeClr>
              </a:solidFill>
              <a:latin typeface="Bauhaus 93" pitchFamily="82" charset="0"/>
            </a:endParaRPr>
          </a:p>
          <a:p>
            <a:pPr>
              <a:buNone/>
            </a:pPr>
            <a:endParaRPr lang="en-US" dirty="0" smtClean="0">
              <a:solidFill>
                <a:schemeClr val="accent4">
                  <a:lumMod val="60000"/>
                  <a:lumOff val="40000"/>
                </a:schemeClr>
              </a:solidFill>
              <a:latin typeface="Bauhaus 93" pitchFamily="82" charset="0"/>
            </a:endParaRPr>
          </a:p>
          <a:p>
            <a:pPr>
              <a:buNone/>
            </a:pPr>
            <a:r>
              <a:rPr lang="en-US" dirty="0" smtClean="0">
                <a:solidFill>
                  <a:schemeClr val="accent4">
                    <a:lumMod val="60000"/>
                    <a:lumOff val="40000"/>
                  </a:schemeClr>
                </a:solidFill>
                <a:latin typeface="Bauhaus 93" pitchFamily="82" charset="0"/>
              </a:rPr>
              <a:t>                                            </a:t>
            </a:r>
            <a:endParaRPr lang="en-US" dirty="0">
              <a:solidFill>
                <a:schemeClr val="accent4">
                  <a:lumMod val="60000"/>
                  <a:lumOff val="40000"/>
                </a:schemeClr>
              </a:solidFill>
              <a:latin typeface="Bauhaus 93" pitchFamily="8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4495800" cy="838200"/>
          </a:xfrm>
        </p:spPr>
        <p:txBody>
          <a:bodyPr>
            <a:normAutofit/>
          </a:bodyPr>
          <a:lstStyle/>
          <a:p>
            <a:r>
              <a:rPr lang="en-US" sz="2400" dirty="0" smtClean="0"/>
              <a:t>E)  </a:t>
            </a:r>
            <a:r>
              <a:rPr lang="en-US" sz="2400" u="sng" dirty="0" smtClean="0"/>
              <a:t>CLASS FREQUENCY</a:t>
            </a:r>
            <a:endParaRPr lang="en-US" sz="2400" u="sng" dirty="0"/>
          </a:p>
        </p:txBody>
      </p:sp>
      <p:sp>
        <p:nvSpPr>
          <p:cNvPr id="3" name="Content Placeholder 2"/>
          <p:cNvSpPr>
            <a:spLocks noGrp="1"/>
          </p:cNvSpPr>
          <p:nvPr>
            <p:ph idx="1"/>
          </p:nvPr>
        </p:nvSpPr>
        <p:spPr>
          <a:xfrm>
            <a:off x="228600" y="1371600"/>
            <a:ext cx="8686800" cy="4754563"/>
          </a:xfrm>
        </p:spPr>
        <p:txBody>
          <a:bodyPr>
            <a:normAutofit lnSpcReduction="10000"/>
          </a:bodyPr>
          <a:lstStyle/>
          <a:p>
            <a:pPr>
              <a:buNone/>
            </a:pPr>
            <a:r>
              <a:rPr lang="en-US" sz="2000" dirty="0" smtClean="0"/>
              <a:t>    The number of observations falling in each class is its class frequency and is denoted by enclosing the corresponding class symbol in brackets like (A),</a:t>
            </a:r>
          </a:p>
          <a:p>
            <a:pPr>
              <a:buNone/>
            </a:pPr>
            <a:r>
              <a:rPr lang="en-US" sz="2000" dirty="0" smtClean="0"/>
              <a:t>     (</a:t>
            </a:r>
            <a:r>
              <a:rPr lang="el-GR" sz="2000" dirty="0" smtClean="0"/>
              <a:t>α</a:t>
            </a:r>
            <a:r>
              <a:rPr lang="en-US" sz="2000" dirty="0" smtClean="0"/>
              <a:t>), (B), (</a:t>
            </a:r>
            <a:r>
              <a:rPr lang="en-US" sz="2000" b="1" dirty="0" smtClean="0"/>
              <a:t>β), (</a:t>
            </a:r>
            <a:r>
              <a:rPr lang="en-US" sz="2000" dirty="0" smtClean="0"/>
              <a:t>AB), (</a:t>
            </a:r>
            <a:r>
              <a:rPr lang="el-GR" sz="2000" dirty="0" smtClean="0"/>
              <a:t>α</a:t>
            </a:r>
            <a:r>
              <a:rPr lang="en-US" sz="2000" b="1" dirty="0" smtClean="0"/>
              <a:t> β) , </a:t>
            </a:r>
            <a:r>
              <a:rPr lang="en-US" sz="2000" dirty="0" smtClean="0"/>
              <a:t>(A</a:t>
            </a:r>
            <a:r>
              <a:rPr lang="en-US" sz="2000" b="1" dirty="0" smtClean="0"/>
              <a:t> β), </a:t>
            </a:r>
            <a:r>
              <a:rPr lang="en-US" sz="2000" dirty="0" smtClean="0"/>
              <a:t>(</a:t>
            </a:r>
            <a:r>
              <a:rPr lang="el-GR" sz="2000" dirty="0" smtClean="0"/>
              <a:t>α</a:t>
            </a:r>
            <a:r>
              <a:rPr lang="en-US" sz="2000" dirty="0" smtClean="0"/>
              <a:t> B) etc.</a:t>
            </a:r>
          </a:p>
          <a:p>
            <a:pPr>
              <a:buNone/>
            </a:pPr>
            <a:r>
              <a:rPr lang="en-US" sz="2000" dirty="0" smtClean="0"/>
              <a:t>                                       CLASS FREQUENCIES</a:t>
            </a:r>
          </a:p>
          <a:p>
            <a:pPr>
              <a:buNone/>
            </a:pPr>
            <a:endParaRPr lang="en-US" sz="2000" dirty="0" smtClean="0"/>
          </a:p>
          <a:p>
            <a:pPr>
              <a:buNone/>
            </a:pPr>
            <a:endParaRPr lang="en-US" sz="2000" dirty="0" smtClean="0"/>
          </a:p>
          <a:p>
            <a:pPr>
              <a:buNone/>
            </a:pPr>
            <a:endParaRPr lang="en-US" sz="2000" dirty="0" smtClean="0"/>
          </a:p>
          <a:p>
            <a:pPr>
              <a:buNone/>
            </a:pPr>
            <a:endParaRPr lang="en-US" sz="2000" dirty="0" smtClean="0"/>
          </a:p>
          <a:p>
            <a:pPr>
              <a:buNone/>
            </a:pPr>
            <a:endParaRPr lang="en-US" sz="2000" dirty="0" smtClean="0"/>
          </a:p>
          <a:p>
            <a:pPr>
              <a:buNone/>
            </a:pPr>
            <a:endParaRPr lang="en-US" sz="2000" dirty="0" smtClean="0"/>
          </a:p>
          <a:p>
            <a:pPr>
              <a:buNone/>
            </a:pPr>
            <a:endParaRPr lang="en-US" sz="2000" dirty="0" smtClean="0"/>
          </a:p>
          <a:p>
            <a:pPr>
              <a:buNone/>
            </a:pPr>
            <a:endParaRPr lang="en-US" sz="2000" dirty="0" smtClean="0"/>
          </a:p>
          <a:p>
            <a:pPr>
              <a:buNone/>
            </a:pPr>
            <a:r>
              <a:rPr lang="en-US" sz="2000" dirty="0" smtClean="0"/>
              <a:t>                                                      </a:t>
            </a:r>
          </a:p>
          <a:p>
            <a:pPr>
              <a:buNone/>
            </a:pPr>
            <a:r>
              <a:rPr lang="en-US" sz="2000" dirty="0" smtClean="0"/>
              <a:t>                                                  </a:t>
            </a:r>
            <a:endParaRPr lang="en-US" sz="2000" dirty="0"/>
          </a:p>
        </p:txBody>
      </p:sp>
      <p:cxnSp>
        <p:nvCxnSpPr>
          <p:cNvPr id="7" name="Straight Connector 6"/>
          <p:cNvCxnSpPr/>
          <p:nvPr/>
        </p:nvCxnSpPr>
        <p:spPr>
          <a:xfrm rot="5400000">
            <a:off x="3658394" y="2894806"/>
            <a:ext cx="457200"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762000" y="3124200"/>
            <a:ext cx="7772400"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a:off x="496094" y="3390106"/>
            <a:ext cx="533400"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2" name="Flowchart: Process 11"/>
          <p:cNvSpPr/>
          <p:nvPr/>
        </p:nvSpPr>
        <p:spPr>
          <a:xfrm>
            <a:off x="0" y="3657600"/>
            <a:ext cx="2286000" cy="14478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ctr">
              <a:buAutoNum type="alphaUcParenBoth"/>
            </a:pPr>
            <a:r>
              <a:rPr lang="en-US" dirty="0" smtClean="0"/>
              <a:t>,(AB), (ABC)</a:t>
            </a:r>
          </a:p>
          <a:p>
            <a:pPr marL="342900" indent="-342900" algn="ctr"/>
            <a:r>
              <a:rPr lang="en-US" b="1" dirty="0" smtClean="0"/>
              <a:t>Frequencies of positive </a:t>
            </a:r>
          </a:p>
          <a:p>
            <a:pPr marL="342900" indent="-342900" algn="ctr"/>
            <a:r>
              <a:rPr lang="en-US" b="1" dirty="0" smtClean="0"/>
              <a:t>Events.</a:t>
            </a:r>
            <a:endParaRPr lang="en-US" b="1" dirty="0"/>
          </a:p>
        </p:txBody>
      </p:sp>
      <p:cxnSp>
        <p:nvCxnSpPr>
          <p:cNvPr id="14" name="Straight Arrow Connector 13"/>
          <p:cNvCxnSpPr/>
          <p:nvPr/>
        </p:nvCxnSpPr>
        <p:spPr>
          <a:xfrm rot="5400000">
            <a:off x="3390900" y="3390900"/>
            <a:ext cx="533400"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5" name="Flowchart: Process 14"/>
          <p:cNvSpPr/>
          <p:nvPr/>
        </p:nvSpPr>
        <p:spPr>
          <a:xfrm>
            <a:off x="2590800" y="3657600"/>
            <a:ext cx="1981200" cy="13716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r>
              <a:rPr lang="el-GR" dirty="0" smtClean="0"/>
              <a:t>α</a:t>
            </a:r>
            <a:r>
              <a:rPr lang="en-US" dirty="0" smtClean="0"/>
              <a:t>), (</a:t>
            </a:r>
            <a:r>
              <a:rPr lang="el-GR" dirty="0" smtClean="0"/>
              <a:t>α</a:t>
            </a:r>
            <a:r>
              <a:rPr lang="en-US" b="1" dirty="0" smtClean="0"/>
              <a:t> β) ,</a:t>
            </a:r>
            <a:r>
              <a:rPr lang="en-US" dirty="0" smtClean="0"/>
              <a:t> (</a:t>
            </a:r>
            <a:r>
              <a:rPr lang="el-GR" dirty="0" smtClean="0"/>
              <a:t>α</a:t>
            </a:r>
            <a:r>
              <a:rPr lang="en-US" b="1" dirty="0" smtClean="0"/>
              <a:t> β y) </a:t>
            </a:r>
          </a:p>
          <a:p>
            <a:pPr algn="ctr"/>
            <a:r>
              <a:rPr lang="en-US" b="1" dirty="0" smtClean="0"/>
              <a:t>Frequencies of negative events.</a:t>
            </a:r>
            <a:r>
              <a:rPr lang="en-US" dirty="0" smtClean="0"/>
              <a:t> </a:t>
            </a:r>
            <a:endParaRPr lang="en-US" dirty="0"/>
          </a:p>
        </p:txBody>
      </p:sp>
      <p:cxnSp>
        <p:nvCxnSpPr>
          <p:cNvPr id="17" name="Straight Arrow Connector 16"/>
          <p:cNvCxnSpPr/>
          <p:nvPr/>
        </p:nvCxnSpPr>
        <p:spPr>
          <a:xfrm rot="5400000">
            <a:off x="5563394" y="3428206"/>
            <a:ext cx="609600"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3" name="Flowchart: Process 22"/>
          <p:cNvSpPr/>
          <p:nvPr/>
        </p:nvSpPr>
        <p:spPr>
          <a:xfrm>
            <a:off x="4876800" y="3733800"/>
            <a:ext cx="1905000" cy="12954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a:t>
            </a:r>
            <a:r>
              <a:rPr lang="en-US" b="1" dirty="0" smtClean="0"/>
              <a:t> β), (</a:t>
            </a:r>
            <a:r>
              <a:rPr lang="el-GR" dirty="0" smtClean="0"/>
              <a:t>α</a:t>
            </a:r>
            <a:r>
              <a:rPr lang="en-US" dirty="0" smtClean="0"/>
              <a:t>B),</a:t>
            </a:r>
            <a:r>
              <a:rPr lang="en-US" b="1" dirty="0" smtClean="0"/>
              <a:t> (</a:t>
            </a:r>
            <a:r>
              <a:rPr lang="en-US" dirty="0" smtClean="0"/>
              <a:t>AB y)</a:t>
            </a:r>
          </a:p>
          <a:p>
            <a:pPr algn="ctr"/>
            <a:r>
              <a:rPr lang="en-US" b="1" dirty="0" smtClean="0"/>
              <a:t>Frequencies of </a:t>
            </a:r>
          </a:p>
          <a:p>
            <a:pPr algn="ctr"/>
            <a:r>
              <a:rPr lang="en-US" b="1" dirty="0" smtClean="0"/>
              <a:t>Mixed events</a:t>
            </a:r>
            <a:r>
              <a:rPr lang="en-US" dirty="0" smtClean="0"/>
              <a:t>. </a:t>
            </a:r>
            <a:endParaRPr lang="en-US" dirty="0"/>
          </a:p>
        </p:txBody>
      </p:sp>
      <p:cxnSp>
        <p:nvCxnSpPr>
          <p:cNvPr id="25" name="Straight Arrow Connector 24"/>
          <p:cNvCxnSpPr/>
          <p:nvPr/>
        </p:nvCxnSpPr>
        <p:spPr>
          <a:xfrm rot="5400000">
            <a:off x="8267700" y="3390900"/>
            <a:ext cx="533400"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6" name="Flowchart: Process 25"/>
          <p:cNvSpPr/>
          <p:nvPr/>
        </p:nvSpPr>
        <p:spPr>
          <a:xfrm>
            <a:off x="7162800" y="3657600"/>
            <a:ext cx="1828800" cy="14478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t>
            </a:r>
            <a:r>
              <a:rPr lang="el-GR" dirty="0" smtClean="0"/>
              <a:t>α</a:t>
            </a:r>
            <a:r>
              <a:rPr lang="en-US" dirty="0" smtClean="0"/>
              <a:t> A) , (B </a:t>
            </a:r>
            <a:r>
              <a:rPr lang="en-US" b="1" dirty="0" smtClean="0"/>
              <a:t>β),(C y)</a:t>
            </a:r>
          </a:p>
          <a:p>
            <a:pPr algn="ctr"/>
            <a:r>
              <a:rPr lang="en-US" b="1" dirty="0" smtClean="0"/>
              <a:t>Frequencies of</a:t>
            </a:r>
          </a:p>
          <a:p>
            <a:pPr algn="ctr"/>
            <a:r>
              <a:rPr lang="en-US" b="1" dirty="0" smtClean="0"/>
              <a:t>Complementary events.</a:t>
            </a:r>
          </a:p>
          <a:p>
            <a:pPr algn="ct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  </a:t>
            </a:r>
            <a:r>
              <a:rPr lang="en-US" sz="2400" u="sng" dirty="0" smtClean="0"/>
              <a:t>CLASS FREQUENCY</a:t>
            </a:r>
            <a:endParaRPr lang="en-US" sz="2400" dirty="0"/>
          </a:p>
        </p:txBody>
      </p:sp>
      <p:sp>
        <p:nvSpPr>
          <p:cNvPr id="3" name="Content Placeholder 2"/>
          <p:cNvSpPr>
            <a:spLocks noGrp="1"/>
          </p:cNvSpPr>
          <p:nvPr>
            <p:ph idx="1"/>
          </p:nvPr>
        </p:nvSpPr>
        <p:spPr>
          <a:xfrm>
            <a:off x="457200" y="1219200"/>
            <a:ext cx="8229600" cy="4906963"/>
          </a:xfrm>
        </p:spPr>
        <p:txBody>
          <a:bodyPr>
            <a:normAutofit/>
          </a:bodyPr>
          <a:lstStyle/>
          <a:p>
            <a:pPr>
              <a:buNone/>
            </a:pPr>
            <a:r>
              <a:rPr lang="en-US" sz="2000" dirty="0" smtClean="0"/>
              <a:t>CLASS FREQUENCY is further divided into three parts:</a:t>
            </a:r>
          </a:p>
          <a:p>
            <a:pPr>
              <a:buNone/>
            </a:pPr>
            <a:endParaRPr lang="en-US" sz="2000" dirty="0" smtClean="0"/>
          </a:p>
          <a:p>
            <a:pPr>
              <a:buNone/>
            </a:pPr>
            <a:endParaRPr lang="en-US" sz="2000" dirty="0"/>
          </a:p>
        </p:txBody>
      </p:sp>
      <p:graphicFrame>
        <p:nvGraphicFramePr>
          <p:cNvPr id="4" name="Diagram 3"/>
          <p:cNvGraphicFramePr/>
          <p:nvPr/>
        </p:nvGraphicFramePr>
        <p:xfrm>
          <a:off x="609600" y="1905000"/>
          <a:ext cx="7010400" cy="3429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B) </a:t>
            </a:r>
            <a:r>
              <a:rPr lang="en-US" sz="2400" u="sng" dirty="0" smtClean="0"/>
              <a:t>ASSOCIATION OF ATTRIBUTES</a:t>
            </a:r>
            <a:endParaRPr lang="en-US" sz="2400" u="sng" dirty="0"/>
          </a:p>
        </p:txBody>
      </p:sp>
      <p:sp>
        <p:nvSpPr>
          <p:cNvPr id="3" name="Content Placeholder 2"/>
          <p:cNvSpPr>
            <a:spLocks noGrp="1"/>
          </p:cNvSpPr>
          <p:nvPr>
            <p:ph idx="1"/>
          </p:nvPr>
        </p:nvSpPr>
        <p:spPr>
          <a:xfrm>
            <a:off x="457200" y="1600200"/>
            <a:ext cx="8229600" cy="4953000"/>
          </a:xfrm>
        </p:spPr>
        <p:txBody>
          <a:bodyPr>
            <a:normAutofit/>
          </a:bodyPr>
          <a:lstStyle/>
          <a:p>
            <a:pPr>
              <a:buNone/>
            </a:pPr>
            <a:r>
              <a:rPr lang="en-US" sz="2000" dirty="0" smtClean="0"/>
              <a:t>      According to statistics two attributes A and B are associated only if they appear together  in a greater number of cases  than is to be expected if they are independent.</a:t>
            </a:r>
          </a:p>
          <a:p>
            <a:pPr>
              <a:buNone/>
            </a:pPr>
            <a:r>
              <a:rPr lang="en-US" sz="2000" dirty="0" smtClean="0"/>
              <a:t>     EX: Two attributes A and B are associated:</a:t>
            </a:r>
          </a:p>
          <a:p>
            <a:pPr>
              <a:buNone/>
            </a:pPr>
            <a:endParaRPr lang="en-US" sz="2000" dirty="0" smtClean="0"/>
          </a:p>
          <a:p>
            <a:pPr>
              <a:buNone/>
            </a:pPr>
            <a:r>
              <a:rPr lang="en-US" sz="2000" dirty="0" smtClean="0"/>
              <a:t>If (AB) ≠   </a:t>
            </a:r>
            <a:r>
              <a:rPr lang="en-US" sz="2000" u="sng" dirty="0" smtClean="0"/>
              <a:t>(A) ×(B)                                            </a:t>
            </a:r>
            <a:endParaRPr lang="en-US" sz="2000" dirty="0" smtClean="0"/>
          </a:p>
          <a:p>
            <a:pPr>
              <a:buNone/>
            </a:pPr>
            <a:r>
              <a:rPr lang="en-US" sz="2000" dirty="0" smtClean="0"/>
              <a:t>                      N             </a:t>
            </a:r>
          </a:p>
          <a:p>
            <a:pPr>
              <a:buNone/>
            </a:pPr>
            <a:r>
              <a:rPr lang="en-US" sz="2000" dirty="0" smtClean="0"/>
              <a:t>i.e. (AB) ˃  </a:t>
            </a:r>
            <a:r>
              <a:rPr lang="en-US" sz="2000" u="sng" dirty="0" smtClean="0"/>
              <a:t>(A) ×(B)</a:t>
            </a:r>
            <a:r>
              <a:rPr lang="en-US" sz="2000" dirty="0" smtClean="0"/>
              <a:t>  ( Positive association)     </a:t>
            </a:r>
          </a:p>
          <a:p>
            <a:pPr>
              <a:buNone/>
            </a:pPr>
            <a:r>
              <a:rPr lang="en-US" sz="2000" dirty="0" smtClean="0"/>
              <a:t>                         N</a:t>
            </a:r>
          </a:p>
          <a:p>
            <a:pPr>
              <a:buNone/>
            </a:pPr>
            <a:r>
              <a:rPr lang="en-US" sz="2000" dirty="0" smtClean="0"/>
              <a:t>Or  (AB) ˂   </a:t>
            </a:r>
            <a:r>
              <a:rPr lang="en-US" sz="2000" u="sng" dirty="0" smtClean="0"/>
              <a:t>(A) ×(B)</a:t>
            </a:r>
            <a:r>
              <a:rPr lang="en-US" sz="2000" dirty="0" smtClean="0"/>
              <a:t> ( Negative association)</a:t>
            </a:r>
          </a:p>
          <a:p>
            <a:pPr>
              <a:buNone/>
            </a:pPr>
            <a:r>
              <a:rPr lang="en-US" sz="2000" dirty="0" smtClean="0"/>
              <a:t>                          N</a:t>
            </a:r>
          </a:p>
          <a:p>
            <a:pPr>
              <a:buNone/>
            </a:pPr>
            <a:r>
              <a:rPr lang="en-US" sz="2000" dirty="0" smtClean="0"/>
              <a:t>If (AB)  =   </a:t>
            </a:r>
            <a:r>
              <a:rPr lang="en-US" sz="2000" u="sng" dirty="0" smtClean="0"/>
              <a:t>(A) ×(B)</a:t>
            </a:r>
            <a:r>
              <a:rPr lang="en-US" sz="2000" dirty="0" smtClean="0"/>
              <a:t>  Then the two attributes A and B are independent.</a:t>
            </a:r>
          </a:p>
          <a:p>
            <a:pPr>
              <a:buNone/>
            </a:pPr>
            <a:r>
              <a:rPr lang="en-US" sz="2000" dirty="0" smtClean="0"/>
              <a:t>                       N</a:t>
            </a:r>
            <a:endParaRPr lang="en-US" sz="2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a:buNone/>
            </a:pPr>
            <a:r>
              <a:rPr lang="en-US" dirty="0" smtClean="0"/>
              <a:t>                  </a:t>
            </a:r>
            <a:r>
              <a:rPr lang="en-US" u="sng" dirty="0" smtClean="0"/>
              <a:t>TYPES OF ASSOCIATION</a:t>
            </a:r>
          </a:p>
          <a:p>
            <a:pPr>
              <a:buNone/>
            </a:pPr>
            <a:endParaRPr lang="en-US" sz="2000" u="sng" dirty="0" smtClean="0"/>
          </a:p>
          <a:p>
            <a:pPr>
              <a:buNone/>
            </a:pPr>
            <a:endParaRPr lang="en-US" sz="2000" dirty="0" smtClean="0"/>
          </a:p>
          <a:p>
            <a:pPr marL="457200" indent="-457200">
              <a:buAutoNum type="arabicParenR"/>
            </a:pPr>
            <a:r>
              <a:rPr lang="en-US" sz="2400" b="1" dirty="0" smtClean="0"/>
              <a:t>Positive Association</a:t>
            </a:r>
          </a:p>
          <a:p>
            <a:pPr marL="457200" indent="-457200">
              <a:buAutoNum type="arabicParenR"/>
            </a:pPr>
            <a:r>
              <a:rPr lang="en-US" sz="2400" b="1" dirty="0" smtClean="0"/>
              <a:t>Negative Association</a:t>
            </a:r>
          </a:p>
          <a:p>
            <a:pPr marL="457200" indent="-457200">
              <a:buAutoNum type="arabicParenR"/>
            </a:pPr>
            <a:r>
              <a:rPr lang="en-US" sz="2400" b="1" dirty="0" smtClean="0"/>
              <a:t>Independence</a:t>
            </a:r>
          </a:p>
          <a:p>
            <a:pPr marL="457200" indent="-457200">
              <a:buAutoNum type="arabicParenR"/>
            </a:pPr>
            <a:r>
              <a:rPr lang="en-US" sz="2400" b="1" dirty="0" smtClean="0"/>
              <a:t>Complete Association &amp; Disassociation</a:t>
            </a:r>
          </a:p>
          <a:p>
            <a:pPr marL="457200" indent="-457200">
              <a:buAutoNum type="arabicParenR"/>
            </a:pPr>
            <a:r>
              <a:rPr lang="en-US" sz="2400" b="1" dirty="0" smtClean="0"/>
              <a:t>Total &amp;Partial Association</a:t>
            </a:r>
          </a:p>
          <a:p>
            <a:pPr marL="457200" indent="-457200">
              <a:buAutoNum type="arabicParenR"/>
            </a:pPr>
            <a:r>
              <a:rPr lang="en-US" sz="2400" b="1" dirty="0" smtClean="0"/>
              <a:t>Illusory Association</a:t>
            </a:r>
          </a:p>
          <a:p>
            <a:pPr marL="457200" indent="-457200">
              <a:buAutoNum type="arabicParenR"/>
            </a:pPr>
            <a:r>
              <a:rPr lang="en-US" sz="2400" b="1" dirty="0" smtClean="0"/>
              <a:t>Chance Association</a:t>
            </a:r>
            <a:endParaRPr lang="en-US" sz="2400"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pPr marL="457200" indent="-457200">
              <a:buAutoNum type="arabicParenR"/>
            </a:pPr>
            <a:r>
              <a:rPr lang="en-US" sz="2400" u="sng" dirty="0" smtClean="0"/>
              <a:t>POSITIVE</a:t>
            </a:r>
            <a:r>
              <a:rPr lang="en-US" sz="2400" dirty="0" smtClean="0"/>
              <a:t> </a:t>
            </a:r>
            <a:r>
              <a:rPr lang="en-US" sz="2400" u="sng" dirty="0" smtClean="0"/>
              <a:t>ASSOCIATION</a:t>
            </a:r>
          </a:p>
          <a:p>
            <a:pPr marL="457200" indent="-457200">
              <a:buNone/>
            </a:pPr>
            <a:endParaRPr lang="en-US" sz="2000" u="sng" dirty="0" smtClean="0"/>
          </a:p>
          <a:p>
            <a:pPr marL="457200" indent="-457200">
              <a:buNone/>
            </a:pPr>
            <a:r>
              <a:rPr lang="en-US" sz="2000" dirty="0" smtClean="0"/>
              <a:t>        Two attributes are said to be positive when they are present or absent together.</a:t>
            </a:r>
          </a:p>
          <a:p>
            <a:pPr marL="457200" indent="-457200">
              <a:buNone/>
            </a:pPr>
            <a:r>
              <a:rPr lang="en-US" sz="2000" dirty="0" smtClean="0"/>
              <a:t>EX:  In a college the introduction of extra coaching leads to good results and this happens for number of years. Thus we can say extra coaching and good results have a positive association.</a:t>
            </a:r>
          </a:p>
          <a:p>
            <a:pPr marL="457200" indent="-457200">
              <a:buNone/>
            </a:pPr>
            <a:endParaRPr lang="en-US" sz="2000" dirty="0" smtClean="0"/>
          </a:p>
          <a:p>
            <a:pPr marL="457200" indent="-457200">
              <a:buAutoNum type="arabicParenR" startAt="2"/>
            </a:pPr>
            <a:r>
              <a:rPr lang="en-US" sz="2400" u="sng" dirty="0" smtClean="0"/>
              <a:t>NEGATIVE</a:t>
            </a:r>
            <a:r>
              <a:rPr lang="en-US" sz="2400" dirty="0" smtClean="0"/>
              <a:t> </a:t>
            </a:r>
            <a:r>
              <a:rPr lang="en-US" sz="2400" u="sng" dirty="0" smtClean="0"/>
              <a:t>ASSOCIATION</a:t>
            </a:r>
          </a:p>
          <a:p>
            <a:pPr marL="457200" indent="-457200">
              <a:buNone/>
            </a:pPr>
            <a:endParaRPr lang="en-US" sz="2400" u="sng" dirty="0" smtClean="0"/>
          </a:p>
          <a:p>
            <a:pPr marL="457200" indent="-457200">
              <a:buNone/>
            </a:pPr>
            <a:r>
              <a:rPr lang="en-US" sz="2000" dirty="0" smtClean="0"/>
              <a:t>       When the two attributes are present alternatively, that is, if one is present the other is absent and if the other is present the former is absent.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0"/>
            <a:ext cx="8382000" cy="6629400"/>
          </a:xfrm>
        </p:spPr>
        <p:txBody>
          <a:bodyPr>
            <a:normAutofit/>
          </a:bodyPr>
          <a:lstStyle/>
          <a:p>
            <a:pPr marL="457200" indent="-457200">
              <a:buAutoNum type="arabicParenR" startAt="3"/>
            </a:pPr>
            <a:endParaRPr lang="en-US" sz="2400" dirty="0" smtClean="0"/>
          </a:p>
          <a:p>
            <a:pPr marL="457200" indent="-457200">
              <a:buAutoNum type="arabicParenR" startAt="3"/>
            </a:pPr>
            <a:endParaRPr lang="en-US" sz="2400" dirty="0" smtClean="0"/>
          </a:p>
          <a:p>
            <a:pPr marL="457200" indent="-457200">
              <a:buAutoNum type="arabicParenR" startAt="3"/>
            </a:pPr>
            <a:r>
              <a:rPr lang="en-US" sz="2400" dirty="0" smtClean="0"/>
              <a:t>I</a:t>
            </a:r>
            <a:r>
              <a:rPr lang="en-US" sz="2400" u="sng" dirty="0" smtClean="0"/>
              <a:t>NDEPENDENCE</a:t>
            </a:r>
          </a:p>
          <a:p>
            <a:pPr marL="457200" indent="-457200">
              <a:buNone/>
            </a:pPr>
            <a:r>
              <a:rPr lang="en-US" sz="2000" dirty="0" smtClean="0"/>
              <a:t>       Absence of  association means Independence. When two attributes do not have the tendency to be present together ,they are called Independence.</a:t>
            </a:r>
          </a:p>
          <a:p>
            <a:pPr marL="457200" indent="-457200">
              <a:buNone/>
            </a:pPr>
            <a:endParaRPr lang="en-US" sz="2000" dirty="0" smtClean="0"/>
          </a:p>
          <a:p>
            <a:pPr marL="457200" indent="-457200">
              <a:buAutoNum type="arabicParenR" startAt="4"/>
            </a:pPr>
            <a:r>
              <a:rPr lang="en-US" sz="2400" u="sng" dirty="0" smtClean="0"/>
              <a:t>COMPLETE ASSOCIATION</a:t>
            </a:r>
            <a:r>
              <a:rPr lang="en-US" sz="2400" dirty="0" smtClean="0"/>
              <a:t> </a:t>
            </a:r>
            <a:r>
              <a:rPr lang="en-US" sz="2400" u="sng" dirty="0" smtClean="0"/>
              <a:t>&amp; DISASSOCIATION</a:t>
            </a:r>
            <a:endParaRPr lang="en-US" sz="2000" dirty="0" smtClean="0"/>
          </a:p>
          <a:p>
            <a:pPr marL="457200" indent="-457200">
              <a:buAutoNum type="arabicParenR" startAt="4"/>
            </a:pPr>
            <a:endParaRPr lang="en-US" sz="2400" u="sng" dirty="0" smtClean="0"/>
          </a:p>
          <a:p>
            <a:pPr marL="457200" indent="-457200">
              <a:buNone/>
            </a:pPr>
            <a:r>
              <a:rPr lang="en-US" sz="2400" dirty="0" smtClean="0"/>
              <a:t>    </a:t>
            </a:r>
            <a:r>
              <a:rPr lang="en-US" sz="2000" dirty="0" smtClean="0"/>
              <a:t> For finding out the association of two attributes as complete, two courses are open to us . Either we may say that for complete association all A’s must be all B’s  and all B’s must be A’s . i.e. they both should be appear in equal numbers. </a:t>
            </a:r>
          </a:p>
          <a:p>
            <a:pPr marL="457200" indent="-457200">
              <a:buNone/>
            </a:pPr>
            <a:r>
              <a:rPr lang="en-US" sz="2000" dirty="0" smtClean="0"/>
              <a:t>      Similarly complete Disassociation may take place when no A’s are </a:t>
            </a:r>
          </a:p>
          <a:p>
            <a:pPr marL="457200" indent="-457200">
              <a:buNone/>
            </a:pPr>
            <a:r>
              <a:rPr lang="en-US" sz="2000" dirty="0" smtClean="0"/>
              <a:t>      B’s  and no </a:t>
            </a:r>
            <a:r>
              <a:rPr lang="el-GR" sz="2000" dirty="0" smtClean="0"/>
              <a:t>α</a:t>
            </a:r>
            <a:r>
              <a:rPr lang="en-US" sz="2000" dirty="0" smtClean="0"/>
              <a:t>’s are </a:t>
            </a:r>
            <a:r>
              <a:rPr lang="en-US" sz="2000" b="1" dirty="0" smtClean="0"/>
              <a:t> </a:t>
            </a:r>
            <a:r>
              <a:rPr lang="en-US" sz="2000" dirty="0" smtClean="0"/>
              <a:t>β ’s or when either of these statements is true.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buNone/>
            </a:pPr>
            <a:r>
              <a:rPr lang="en-US" sz="2400" dirty="0" smtClean="0"/>
              <a:t>5) </a:t>
            </a:r>
            <a:r>
              <a:rPr lang="en-US" sz="2400" u="sng" dirty="0" smtClean="0"/>
              <a:t>TOTAL OR PARTIAL ASSOCIATION</a:t>
            </a:r>
          </a:p>
          <a:p>
            <a:pPr>
              <a:buNone/>
            </a:pPr>
            <a:r>
              <a:rPr lang="en-US" sz="2400" dirty="0" smtClean="0"/>
              <a:t>    </a:t>
            </a:r>
            <a:r>
              <a:rPr lang="en-US" sz="2000" dirty="0" smtClean="0"/>
              <a:t>The</a:t>
            </a:r>
            <a:r>
              <a:rPr lang="en-US" sz="2400" dirty="0" smtClean="0"/>
              <a:t> </a:t>
            </a:r>
            <a:r>
              <a:rPr lang="en-US" sz="2000" dirty="0" smtClean="0"/>
              <a:t>association  between two attributes in the whole universe is called total association .</a:t>
            </a:r>
          </a:p>
          <a:p>
            <a:pPr>
              <a:buNone/>
            </a:pPr>
            <a:endParaRPr lang="en-US" sz="2000" dirty="0" smtClean="0"/>
          </a:p>
          <a:p>
            <a:pPr>
              <a:buNone/>
            </a:pPr>
            <a:r>
              <a:rPr lang="en-US" sz="2000" dirty="0" smtClean="0"/>
              <a:t>     Partial association is also known as association in a sub universe. if two attributes A &amp; B are  associated with each other it is likely that this association may be due to the association of attributes A with C and attributes B with C.  Thus association of A &amp; B in the sub population C is known as Partial Association.</a:t>
            </a:r>
          </a:p>
          <a:p>
            <a:pPr>
              <a:buNone/>
            </a:pPr>
            <a:endParaRPr lang="en-US" sz="2000" dirty="0" smtClean="0"/>
          </a:p>
          <a:p>
            <a:pPr>
              <a:buNone/>
            </a:pPr>
            <a:r>
              <a:rPr lang="en-US" sz="2400" dirty="0" smtClean="0"/>
              <a:t>6) </a:t>
            </a:r>
            <a:r>
              <a:rPr lang="en-US" sz="2400" u="sng" dirty="0" smtClean="0"/>
              <a:t>ILLUSORY ASSOCIATION</a:t>
            </a:r>
          </a:p>
          <a:p>
            <a:pPr>
              <a:buNone/>
            </a:pPr>
            <a:endParaRPr lang="en-US" sz="2400" u="sng" dirty="0" smtClean="0"/>
          </a:p>
          <a:p>
            <a:pPr>
              <a:buNone/>
            </a:pPr>
            <a:r>
              <a:rPr lang="en-US" sz="2000" dirty="0" smtClean="0"/>
              <a:t>     The association which does not correspond to any real relationship between any two attributes is known as ILLUSORY ASSOCIATION.</a:t>
            </a:r>
          </a:p>
          <a:p>
            <a:pPr>
              <a:buNone/>
            </a:pPr>
            <a:endParaRPr lang="en-US" sz="2000" dirty="0" smtClean="0"/>
          </a:p>
          <a:p>
            <a:pPr>
              <a:buNone/>
            </a:pPr>
            <a:endParaRPr lang="en-US"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marL="457200" indent="-457200">
              <a:buAutoNum type="arabicParenR" startAt="7"/>
            </a:pPr>
            <a:endParaRPr lang="en-US" sz="2400" u="sng" dirty="0" smtClean="0"/>
          </a:p>
          <a:p>
            <a:pPr marL="457200" indent="-457200">
              <a:buAutoNum type="arabicParenR" startAt="7"/>
            </a:pPr>
            <a:endParaRPr lang="en-US" sz="2400" u="sng" dirty="0" smtClean="0"/>
          </a:p>
          <a:p>
            <a:pPr marL="457200" indent="-457200">
              <a:buAutoNum type="arabicParenR" startAt="7"/>
            </a:pPr>
            <a:endParaRPr lang="en-US" sz="2400" u="sng" dirty="0" smtClean="0"/>
          </a:p>
          <a:p>
            <a:pPr marL="457200" indent="-457200">
              <a:buAutoNum type="arabicParenR" startAt="7"/>
            </a:pPr>
            <a:r>
              <a:rPr lang="en-US" sz="2400" u="sng" dirty="0" smtClean="0"/>
              <a:t>CHANCE ASSOCIATION</a:t>
            </a:r>
          </a:p>
          <a:p>
            <a:pPr marL="457200" indent="-457200">
              <a:buNone/>
            </a:pPr>
            <a:endParaRPr lang="en-US" sz="2400" u="sng" dirty="0" smtClean="0"/>
          </a:p>
          <a:p>
            <a:pPr marL="457200" indent="-457200">
              <a:buNone/>
            </a:pPr>
            <a:r>
              <a:rPr lang="en-US" sz="2000" dirty="0" smtClean="0"/>
              <a:t>       It must  be remembered that association is not established by the fact that the observed value of (AB) is greater than or less than then the expected value of (AB). But it may also arise due to sampling fluctuations and may not be significant.</a:t>
            </a:r>
            <a:endParaRPr lang="en-US" sz="20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a:buNone/>
            </a:pPr>
            <a:r>
              <a:rPr lang="en-US" sz="2400" dirty="0" smtClean="0"/>
              <a:t>                      </a:t>
            </a:r>
            <a:r>
              <a:rPr lang="en-US" sz="2400" u="sng" dirty="0" smtClean="0"/>
              <a:t>METHODS OF STUDYING ASSOCIATION</a:t>
            </a:r>
          </a:p>
          <a:p>
            <a:pPr>
              <a:buNone/>
            </a:pPr>
            <a:endParaRPr lang="en-US" sz="2400" dirty="0" smtClean="0"/>
          </a:p>
          <a:p>
            <a:pPr>
              <a:buNone/>
            </a:pPr>
            <a:r>
              <a:rPr lang="en-US" sz="2400" dirty="0" smtClean="0"/>
              <a:t>     </a:t>
            </a:r>
            <a:r>
              <a:rPr lang="en-US" sz="2000" dirty="0" smtClean="0"/>
              <a:t>Association refers to the relationship between two attributes. whether the two attributes are associated or not can be determined by the following methods:</a:t>
            </a:r>
          </a:p>
          <a:p>
            <a:pPr>
              <a:buNone/>
            </a:pPr>
            <a:r>
              <a:rPr lang="en-US" sz="2000" dirty="0" smtClean="0"/>
              <a:t>                                                                 </a:t>
            </a:r>
            <a:endParaRPr lang="en-US" sz="2000" dirty="0"/>
          </a:p>
        </p:txBody>
      </p:sp>
      <p:cxnSp>
        <p:nvCxnSpPr>
          <p:cNvPr id="5" name="Straight Connector 4"/>
          <p:cNvCxnSpPr/>
          <p:nvPr/>
        </p:nvCxnSpPr>
        <p:spPr>
          <a:xfrm>
            <a:off x="4343400" y="2057400"/>
            <a:ext cx="0" cy="3810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304800" y="2438400"/>
            <a:ext cx="83058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304800" y="2438400"/>
            <a:ext cx="0" cy="5334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5" name="Flowchart: Process 14"/>
          <p:cNvSpPr/>
          <p:nvPr/>
        </p:nvSpPr>
        <p:spPr>
          <a:xfrm>
            <a:off x="0" y="2971800"/>
            <a:ext cx="1447800" cy="11430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PROBABILITY</a:t>
            </a:r>
          </a:p>
          <a:p>
            <a:pPr algn="ctr"/>
            <a:r>
              <a:rPr lang="en-US" dirty="0" smtClean="0"/>
              <a:t>METHOD</a:t>
            </a:r>
            <a:endParaRPr lang="en-US" dirty="0"/>
          </a:p>
        </p:txBody>
      </p:sp>
      <p:cxnSp>
        <p:nvCxnSpPr>
          <p:cNvPr id="17" name="Straight Arrow Connector 16"/>
          <p:cNvCxnSpPr/>
          <p:nvPr/>
        </p:nvCxnSpPr>
        <p:spPr>
          <a:xfrm>
            <a:off x="2362200" y="2438400"/>
            <a:ext cx="0" cy="5334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8" name="Flowchart: Process 17"/>
          <p:cNvSpPr/>
          <p:nvPr/>
        </p:nvSpPr>
        <p:spPr>
          <a:xfrm>
            <a:off x="1676400" y="2971800"/>
            <a:ext cx="1447800" cy="11430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PROPORTION</a:t>
            </a:r>
          </a:p>
          <a:p>
            <a:pPr algn="ctr"/>
            <a:r>
              <a:rPr lang="en-US" dirty="0" smtClean="0"/>
              <a:t>METHOD</a:t>
            </a:r>
            <a:endParaRPr lang="en-US" dirty="0"/>
          </a:p>
        </p:txBody>
      </p:sp>
      <p:cxnSp>
        <p:nvCxnSpPr>
          <p:cNvPr id="20" name="Straight Arrow Connector 19"/>
          <p:cNvCxnSpPr/>
          <p:nvPr/>
        </p:nvCxnSpPr>
        <p:spPr>
          <a:xfrm>
            <a:off x="3962400" y="2438400"/>
            <a:ext cx="0" cy="4572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1" name="Flowchart: Process 20"/>
          <p:cNvSpPr/>
          <p:nvPr/>
        </p:nvSpPr>
        <p:spPr>
          <a:xfrm>
            <a:off x="3276600" y="2895600"/>
            <a:ext cx="1524000" cy="12954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YULE’S COEFFICIENT</a:t>
            </a:r>
          </a:p>
          <a:p>
            <a:pPr algn="ctr"/>
            <a:r>
              <a:rPr lang="en-US" dirty="0" smtClean="0"/>
              <a:t>OF ASSOCIATION</a:t>
            </a:r>
            <a:endParaRPr lang="en-US" dirty="0"/>
          </a:p>
        </p:txBody>
      </p:sp>
      <p:cxnSp>
        <p:nvCxnSpPr>
          <p:cNvPr id="23" name="Straight Arrow Connector 22"/>
          <p:cNvCxnSpPr/>
          <p:nvPr/>
        </p:nvCxnSpPr>
        <p:spPr>
          <a:xfrm>
            <a:off x="5638800" y="2438400"/>
            <a:ext cx="0" cy="4572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5" name="Flowchart: Process 24"/>
          <p:cNvSpPr/>
          <p:nvPr/>
        </p:nvSpPr>
        <p:spPr>
          <a:xfrm>
            <a:off x="5029200" y="2895600"/>
            <a:ext cx="1524000" cy="12954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COEFFICIENT OF </a:t>
            </a:r>
          </a:p>
          <a:p>
            <a:pPr algn="ctr"/>
            <a:r>
              <a:rPr lang="en-US" dirty="0" smtClean="0"/>
              <a:t>COLLIGATION</a:t>
            </a:r>
            <a:endParaRPr lang="en-US" dirty="0"/>
          </a:p>
        </p:txBody>
      </p:sp>
      <p:cxnSp>
        <p:nvCxnSpPr>
          <p:cNvPr id="16" name="Straight Arrow Connector 15"/>
          <p:cNvCxnSpPr/>
          <p:nvPr/>
        </p:nvCxnSpPr>
        <p:spPr>
          <a:xfrm>
            <a:off x="7620000" y="2438400"/>
            <a:ext cx="0" cy="4572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4" name="Flowchart: Process 23"/>
          <p:cNvSpPr/>
          <p:nvPr/>
        </p:nvSpPr>
        <p:spPr>
          <a:xfrm>
            <a:off x="6781800" y="2895600"/>
            <a:ext cx="1447800" cy="12954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COEFFICIENT OF </a:t>
            </a:r>
          </a:p>
          <a:p>
            <a:pPr algn="ctr"/>
            <a:r>
              <a:rPr lang="en-US" dirty="0" smtClean="0"/>
              <a:t>CONTIGENCY</a:t>
            </a:r>
            <a:endParaRPr lang="en-US" dirty="0"/>
          </a:p>
        </p:txBody>
      </p:sp>
      <p:cxnSp>
        <p:nvCxnSpPr>
          <p:cNvPr id="27" name="Straight Arrow Connector 26"/>
          <p:cNvCxnSpPr/>
          <p:nvPr/>
        </p:nvCxnSpPr>
        <p:spPr>
          <a:xfrm>
            <a:off x="8610600" y="2438400"/>
            <a:ext cx="0" cy="21336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8" name="Flowchart: Process 27"/>
          <p:cNvSpPr/>
          <p:nvPr/>
        </p:nvSpPr>
        <p:spPr>
          <a:xfrm>
            <a:off x="7239000" y="4572000"/>
            <a:ext cx="1752600" cy="12954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TSCHUPROW’S</a:t>
            </a:r>
          </a:p>
          <a:p>
            <a:pPr algn="ctr"/>
            <a:r>
              <a:rPr lang="en-US" smtClean="0"/>
              <a:t>COEFFICIENTS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92500" lnSpcReduction="20000"/>
          </a:bodyPr>
          <a:lstStyle/>
          <a:p>
            <a:pPr marL="457200" indent="-457200">
              <a:buAutoNum type="arabicParenR"/>
            </a:pPr>
            <a:r>
              <a:rPr lang="en-US" sz="2400" u="sng" dirty="0" smtClean="0"/>
              <a:t>PROBABILITY METHOD</a:t>
            </a:r>
          </a:p>
          <a:p>
            <a:pPr marL="457200" indent="-457200">
              <a:buNone/>
            </a:pPr>
            <a:endParaRPr lang="en-US" sz="2400" u="sng" dirty="0" smtClean="0"/>
          </a:p>
          <a:p>
            <a:pPr marL="457200" indent="-457200">
              <a:buNone/>
            </a:pPr>
            <a:r>
              <a:rPr lang="en-US" sz="2000" dirty="0" smtClean="0"/>
              <a:t>This method is based on the theory of probability for calculating the expected </a:t>
            </a:r>
          </a:p>
          <a:p>
            <a:pPr marL="457200" indent="-457200">
              <a:buNone/>
            </a:pPr>
            <a:r>
              <a:rPr lang="en-US" sz="2000" dirty="0" smtClean="0"/>
              <a:t>Frequencies of the attributes.</a:t>
            </a:r>
          </a:p>
          <a:p>
            <a:pPr marL="457200" indent="-457200">
              <a:buNone/>
            </a:pPr>
            <a:r>
              <a:rPr lang="en-US" sz="2000" dirty="0" smtClean="0"/>
              <a:t>EX: Expected frequency of  (AB) =   </a:t>
            </a:r>
            <a:r>
              <a:rPr lang="en-US" sz="2000" u="sng" dirty="0" smtClean="0"/>
              <a:t>(A) ×(B) </a:t>
            </a:r>
            <a:endParaRPr lang="en-US" sz="2000" dirty="0" smtClean="0"/>
          </a:p>
          <a:p>
            <a:pPr marL="457200" indent="-457200">
              <a:buNone/>
            </a:pPr>
            <a:r>
              <a:rPr lang="en-US" sz="2000" dirty="0" smtClean="0"/>
              <a:t>                                                                     N              </a:t>
            </a:r>
          </a:p>
          <a:p>
            <a:pPr marL="457200" indent="-457200">
              <a:buNone/>
            </a:pPr>
            <a:r>
              <a:rPr lang="en-US" sz="2000" dirty="0" smtClean="0"/>
              <a:t>        In this method actually observed frequencies of attributes are compared with their expected frequencies. If actually observed frequencies are equal to the expected frequencies , the attributes are said to be independent.</a:t>
            </a:r>
          </a:p>
          <a:p>
            <a:pPr marL="457200" indent="-457200">
              <a:buNone/>
            </a:pPr>
            <a:endParaRPr lang="en-US" sz="2000" dirty="0" smtClean="0"/>
          </a:p>
          <a:p>
            <a:pPr marL="457200" indent="-457200">
              <a:buNone/>
            </a:pPr>
            <a:r>
              <a:rPr lang="en-US" sz="2000" dirty="0" smtClean="0"/>
              <a:t>       If the actually observed frequencies are greater than the expected frequencies, then the attributes are positively associated.</a:t>
            </a:r>
          </a:p>
          <a:p>
            <a:pPr marL="457200" indent="-457200">
              <a:buNone/>
            </a:pPr>
            <a:endParaRPr lang="en-US" sz="2000" dirty="0" smtClean="0"/>
          </a:p>
          <a:p>
            <a:pPr marL="457200" indent="-457200">
              <a:buNone/>
            </a:pPr>
            <a:r>
              <a:rPr lang="en-US" sz="2400" u="sng" dirty="0" smtClean="0"/>
              <a:t>LIMITATIONS:   </a:t>
            </a:r>
          </a:p>
          <a:p>
            <a:pPr marL="457200" indent="-457200">
              <a:buNone/>
            </a:pPr>
            <a:r>
              <a:rPr lang="en-US" sz="2400" u="sng" dirty="0" smtClean="0"/>
              <a:t>  </a:t>
            </a:r>
            <a:endParaRPr lang="en-US" sz="2000" dirty="0" smtClean="0"/>
          </a:p>
          <a:p>
            <a:pPr marL="457200" indent="-457200">
              <a:buNone/>
            </a:pPr>
            <a:r>
              <a:rPr lang="en-US" sz="2000" dirty="0" smtClean="0"/>
              <a:t>        The main limitation of this method is that with the help of this method we can only find out the nature of association between the attributes ,whether the association between them is Positive , Negative or Independent. We cannot determine the degree of association.</a:t>
            </a:r>
            <a:endParaRPr lang="en-US" sz="2400" dirty="0" smtClean="0"/>
          </a:p>
          <a:p>
            <a:pPr marL="457200" indent="-457200">
              <a:buNone/>
            </a:pPr>
            <a:r>
              <a:rPr lang="en-US" sz="2400" u="sng" dirty="0" smtClean="0"/>
              <a:t> </a:t>
            </a:r>
            <a:r>
              <a:rPr lang="en-US" sz="2000" dirty="0" smtClean="0"/>
              <a:t>      </a:t>
            </a:r>
            <a:endParaRPr lang="en-US" sz="2400" u="sng"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533401"/>
            <a:ext cx="8001000" cy="1600199"/>
          </a:xfrm>
        </p:spPr>
        <p:txBody>
          <a:bodyPr>
            <a:normAutofit/>
          </a:bodyPr>
          <a:lstStyle/>
          <a:p>
            <a:r>
              <a:rPr lang="en-US" u="sng" dirty="0" smtClean="0">
                <a:solidFill>
                  <a:schemeClr val="accent6">
                    <a:lumMod val="75000"/>
                  </a:schemeClr>
                </a:solidFill>
                <a:latin typeface="Bauhaus 93" pitchFamily="82" charset="0"/>
              </a:rPr>
              <a:t>THEORY</a:t>
            </a:r>
            <a:r>
              <a:rPr lang="en-US" dirty="0" smtClean="0">
                <a:solidFill>
                  <a:schemeClr val="accent6">
                    <a:lumMod val="75000"/>
                  </a:schemeClr>
                </a:solidFill>
                <a:latin typeface="Bauhaus 93" pitchFamily="82" charset="0"/>
              </a:rPr>
              <a:t> </a:t>
            </a:r>
            <a:r>
              <a:rPr lang="en-US" u="sng" dirty="0" smtClean="0">
                <a:solidFill>
                  <a:schemeClr val="accent6">
                    <a:lumMod val="75000"/>
                  </a:schemeClr>
                </a:solidFill>
                <a:latin typeface="Bauhaus 93" pitchFamily="82" charset="0"/>
              </a:rPr>
              <a:t>AND</a:t>
            </a:r>
            <a:r>
              <a:rPr lang="en-US" dirty="0" smtClean="0">
                <a:solidFill>
                  <a:schemeClr val="accent6">
                    <a:lumMod val="75000"/>
                  </a:schemeClr>
                </a:solidFill>
                <a:latin typeface="Bauhaus 93" pitchFamily="82" charset="0"/>
              </a:rPr>
              <a:t> </a:t>
            </a:r>
            <a:r>
              <a:rPr lang="en-US" u="sng" dirty="0" smtClean="0">
                <a:solidFill>
                  <a:schemeClr val="accent6">
                    <a:lumMod val="75000"/>
                  </a:schemeClr>
                </a:solidFill>
                <a:latin typeface="Bauhaus 93" pitchFamily="82" charset="0"/>
              </a:rPr>
              <a:t>ASSOCIATION</a:t>
            </a:r>
            <a:r>
              <a:rPr lang="en-US" dirty="0">
                <a:solidFill>
                  <a:schemeClr val="accent6">
                    <a:lumMod val="75000"/>
                  </a:schemeClr>
                </a:solidFill>
                <a:latin typeface="Bauhaus 93" pitchFamily="82" charset="0"/>
              </a:rPr>
              <a:t/>
            </a:r>
            <a:br>
              <a:rPr lang="en-US" dirty="0">
                <a:solidFill>
                  <a:schemeClr val="accent6">
                    <a:lumMod val="75000"/>
                  </a:schemeClr>
                </a:solidFill>
                <a:latin typeface="Bauhaus 93" pitchFamily="82" charset="0"/>
              </a:rPr>
            </a:br>
            <a:r>
              <a:rPr lang="en-US" u="sng" dirty="0" smtClean="0">
                <a:solidFill>
                  <a:schemeClr val="accent6">
                    <a:lumMod val="75000"/>
                  </a:schemeClr>
                </a:solidFill>
                <a:latin typeface="Bauhaus 93" pitchFamily="82" charset="0"/>
              </a:rPr>
              <a:t>OF</a:t>
            </a:r>
            <a:r>
              <a:rPr lang="en-US" dirty="0" smtClean="0">
                <a:solidFill>
                  <a:schemeClr val="accent6">
                    <a:lumMod val="75000"/>
                  </a:schemeClr>
                </a:solidFill>
                <a:latin typeface="Bauhaus 93" pitchFamily="82" charset="0"/>
              </a:rPr>
              <a:t> </a:t>
            </a:r>
            <a:r>
              <a:rPr lang="en-US" u="sng" dirty="0" smtClean="0">
                <a:solidFill>
                  <a:schemeClr val="accent6">
                    <a:lumMod val="75000"/>
                  </a:schemeClr>
                </a:solidFill>
                <a:latin typeface="Bauhaus 93" pitchFamily="82" charset="0"/>
              </a:rPr>
              <a:t>ATTRIBUTES</a:t>
            </a:r>
            <a:endParaRPr lang="en-US" u="sng" dirty="0">
              <a:solidFill>
                <a:schemeClr val="accent6">
                  <a:lumMod val="75000"/>
                </a:schemeClr>
              </a:solidFill>
              <a:latin typeface="Bauhaus 93" pitchFamily="82" charset="0"/>
            </a:endParaRPr>
          </a:p>
        </p:txBody>
      </p:sp>
      <p:sp>
        <p:nvSpPr>
          <p:cNvPr id="3" name="Subtitle 2"/>
          <p:cNvSpPr>
            <a:spLocks noGrp="1"/>
          </p:cNvSpPr>
          <p:nvPr>
            <p:ph type="subTitle" idx="1"/>
          </p:nvPr>
        </p:nvSpPr>
        <p:spPr>
          <a:xfrm>
            <a:off x="914400" y="2362200"/>
            <a:ext cx="7543800" cy="3276600"/>
          </a:xfrm>
        </p:spPr>
        <p:txBody>
          <a:bodyPr>
            <a:normAutofit/>
          </a:bodyPr>
          <a:lstStyle/>
          <a:p>
            <a:r>
              <a:rPr lang="en-US" sz="2400" dirty="0" smtClean="0">
                <a:solidFill>
                  <a:schemeClr val="tx1">
                    <a:lumMod val="85000"/>
                    <a:lumOff val="15000"/>
                  </a:schemeClr>
                </a:solidFill>
              </a:rPr>
              <a:t>Attributes  are studied under the following two categories</a:t>
            </a:r>
          </a:p>
          <a:p>
            <a:endParaRPr lang="en-US" sz="2400" dirty="0">
              <a:solidFill>
                <a:schemeClr val="tx1">
                  <a:lumMod val="85000"/>
                  <a:lumOff val="15000"/>
                </a:schemeClr>
              </a:solidFill>
            </a:endParaRPr>
          </a:p>
          <a:p>
            <a:endParaRPr lang="en-US" sz="2400" dirty="0">
              <a:solidFill>
                <a:schemeClr val="tx1">
                  <a:lumMod val="85000"/>
                  <a:lumOff val="15000"/>
                </a:schemeClr>
              </a:solidFill>
            </a:endParaRPr>
          </a:p>
        </p:txBody>
      </p:sp>
      <p:graphicFrame>
        <p:nvGraphicFramePr>
          <p:cNvPr id="4" name="Diagram 3"/>
          <p:cNvGraphicFramePr/>
          <p:nvPr/>
        </p:nvGraphicFramePr>
        <p:xfrm>
          <a:off x="1524000" y="3276600"/>
          <a:ext cx="6096000" cy="182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92500" lnSpcReduction="10000"/>
          </a:bodyPr>
          <a:lstStyle/>
          <a:p>
            <a:pPr>
              <a:buNone/>
            </a:pPr>
            <a:r>
              <a:rPr lang="en-US" sz="2400" dirty="0" smtClean="0"/>
              <a:t>2) </a:t>
            </a:r>
            <a:r>
              <a:rPr lang="en-US" sz="2400" u="sng" dirty="0" smtClean="0"/>
              <a:t>PROPORTION METHOD</a:t>
            </a:r>
          </a:p>
          <a:p>
            <a:pPr>
              <a:buNone/>
            </a:pPr>
            <a:endParaRPr lang="en-US" sz="2400" u="sng" dirty="0" smtClean="0"/>
          </a:p>
          <a:p>
            <a:pPr>
              <a:buNone/>
            </a:pPr>
            <a:r>
              <a:rPr lang="en-US" sz="2000" dirty="0" smtClean="0"/>
              <a:t>If there is no relationship of any kind between two attributes A &amp; B we expect to find the same proportion of A’s among the B’s , i.e. </a:t>
            </a:r>
            <a:r>
              <a:rPr lang="en-US" sz="2000" b="1" dirty="0" smtClean="0"/>
              <a:t>β ’s </a:t>
            </a:r>
            <a:r>
              <a:rPr lang="en-US" sz="2000" dirty="0" smtClean="0"/>
              <a:t>, then these two attributes may be termed as independent.</a:t>
            </a:r>
          </a:p>
          <a:p>
            <a:pPr>
              <a:buNone/>
            </a:pPr>
            <a:endParaRPr lang="en-US" sz="2000" dirty="0" smtClean="0"/>
          </a:p>
          <a:p>
            <a:pPr>
              <a:buNone/>
            </a:pPr>
            <a:r>
              <a:rPr lang="en-US" sz="2000" dirty="0" smtClean="0"/>
              <a:t>If the proportion of A’s amongst the B’s is greater than among the not</a:t>
            </a:r>
          </a:p>
          <a:p>
            <a:pPr>
              <a:buNone/>
            </a:pPr>
            <a:r>
              <a:rPr lang="en-US" sz="2000" dirty="0" smtClean="0"/>
              <a:t> B’s ( or </a:t>
            </a:r>
            <a:r>
              <a:rPr lang="en-US" sz="2000" b="1" dirty="0" smtClean="0"/>
              <a:t>β ’s</a:t>
            </a:r>
            <a:r>
              <a:rPr lang="en-US" sz="2000" dirty="0" smtClean="0"/>
              <a:t> </a:t>
            </a:r>
            <a:r>
              <a:rPr lang="en-US" sz="2000" b="1" dirty="0" smtClean="0"/>
              <a:t>)</a:t>
            </a:r>
            <a:r>
              <a:rPr lang="en-US" sz="2000" dirty="0" smtClean="0"/>
              <a:t> the two attributes A&amp; B are positively associated.</a:t>
            </a:r>
          </a:p>
          <a:p>
            <a:pPr>
              <a:buNone/>
            </a:pPr>
            <a:endParaRPr lang="en-US" sz="2000" dirty="0" smtClean="0"/>
          </a:p>
          <a:p>
            <a:pPr>
              <a:buNone/>
            </a:pPr>
            <a:r>
              <a:rPr lang="en-US" sz="2000" dirty="0" smtClean="0"/>
              <a:t>If the proportion of A’s among B’s is less than the among not B’s ( or </a:t>
            </a:r>
            <a:r>
              <a:rPr lang="en-US" sz="2000" b="1" dirty="0" smtClean="0"/>
              <a:t>β ’s</a:t>
            </a:r>
            <a:r>
              <a:rPr lang="en-US" sz="2000" dirty="0" smtClean="0"/>
              <a:t> </a:t>
            </a:r>
            <a:r>
              <a:rPr lang="en-US" sz="2000" b="1" dirty="0" smtClean="0"/>
              <a:t>)</a:t>
            </a:r>
            <a:r>
              <a:rPr lang="en-US" sz="2000" dirty="0" smtClean="0"/>
              <a:t> then the two attributes A and B are negatively associated.</a:t>
            </a:r>
          </a:p>
          <a:p>
            <a:pPr>
              <a:buNone/>
            </a:pPr>
            <a:endParaRPr lang="en-US" sz="2000" u="sng" dirty="0" smtClean="0"/>
          </a:p>
          <a:p>
            <a:pPr>
              <a:buNone/>
            </a:pPr>
            <a:r>
              <a:rPr lang="en-US" sz="2400" u="sng" dirty="0" smtClean="0"/>
              <a:t>LIMITATIONS:</a:t>
            </a:r>
          </a:p>
          <a:p>
            <a:pPr>
              <a:buNone/>
            </a:pPr>
            <a:endParaRPr lang="en-US" sz="2000" b="1" dirty="0" smtClean="0"/>
          </a:p>
          <a:p>
            <a:pPr>
              <a:buNone/>
            </a:pPr>
            <a:r>
              <a:rPr lang="en-US" sz="2000" dirty="0" smtClean="0"/>
              <a:t>      This method can only determine the nature of association between attributes that is whether it is positive or negative or no association but it does not study the degree of association whether it is high or low.</a:t>
            </a:r>
            <a:r>
              <a:rPr lang="en-US" sz="2000" b="1" dirty="0" smtClean="0"/>
              <a:t/>
            </a:r>
            <a:br>
              <a:rPr lang="en-US" sz="2000" b="1" dirty="0" smtClean="0"/>
            </a:br>
            <a:endParaRPr lang="en-US" sz="20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324600"/>
          </a:xfrm>
        </p:spPr>
        <p:txBody>
          <a:bodyPr>
            <a:normAutofit/>
          </a:bodyPr>
          <a:lstStyle/>
          <a:p>
            <a:pPr>
              <a:buNone/>
            </a:pPr>
            <a:r>
              <a:rPr lang="en-US" sz="2400" dirty="0" smtClean="0"/>
              <a:t>3) </a:t>
            </a:r>
            <a:r>
              <a:rPr lang="en-US" sz="2400" u="sng" dirty="0" smtClean="0"/>
              <a:t>YULE’S COEFFICIENT OF ASSOCIATION:</a:t>
            </a:r>
          </a:p>
          <a:p>
            <a:pPr>
              <a:buNone/>
            </a:pPr>
            <a:endParaRPr lang="en-US" sz="2000" dirty="0" smtClean="0"/>
          </a:p>
          <a:p>
            <a:pPr>
              <a:buNone/>
            </a:pPr>
            <a:r>
              <a:rPr lang="en-US" sz="2000" dirty="0" smtClean="0"/>
              <a:t>      In order to understand properly the significance of association or the relationship between two or more attributes ,it is necessary to find the degree of association between them. YULE’S  coefficient  of association has the advantage of simplicity.</a:t>
            </a:r>
          </a:p>
          <a:p>
            <a:pPr>
              <a:buNone/>
            </a:pPr>
            <a:endParaRPr lang="en-US" sz="2000" dirty="0" smtClean="0"/>
          </a:p>
          <a:p>
            <a:pPr>
              <a:buNone/>
            </a:pPr>
            <a:r>
              <a:rPr lang="en-US" sz="2000" dirty="0" smtClean="0"/>
              <a:t>      If the attributes are independent of each other, the coefficient of association will be zero. </a:t>
            </a:r>
          </a:p>
          <a:p>
            <a:pPr>
              <a:buNone/>
            </a:pPr>
            <a:r>
              <a:rPr lang="en-US" sz="2000" dirty="0" smtClean="0"/>
              <a:t> </a:t>
            </a:r>
          </a:p>
          <a:p>
            <a:pPr>
              <a:buNone/>
            </a:pPr>
            <a:r>
              <a:rPr lang="en-US" sz="2000" dirty="0" smtClean="0"/>
              <a:t>If the attributes are perfectly or positively associated, the coefficient will</a:t>
            </a:r>
          </a:p>
          <a:p>
            <a:pPr>
              <a:buNone/>
            </a:pPr>
            <a:r>
              <a:rPr lang="en-US" sz="2000" dirty="0" smtClean="0"/>
              <a:t> be  +1.</a:t>
            </a:r>
          </a:p>
          <a:p>
            <a:pPr>
              <a:buNone/>
            </a:pPr>
            <a:endParaRPr lang="en-US" sz="2000" dirty="0" smtClean="0"/>
          </a:p>
          <a:p>
            <a:pPr>
              <a:buNone/>
            </a:pPr>
            <a:r>
              <a:rPr lang="en-US" sz="2000" dirty="0" smtClean="0"/>
              <a:t>If they are completely negatively associated or disassociated , the coefficient will be -1. thus the value of coefficient of association ranges from -1 to +1.</a:t>
            </a:r>
          </a:p>
          <a:p>
            <a:pPr>
              <a:buNone/>
            </a:pPr>
            <a:r>
              <a:rPr lang="en-US" sz="2000" dirty="0" smtClean="0"/>
              <a:t>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791200"/>
          </a:xfrm>
        </p:spPr>
        <p:txBody>
          <a:bodyPr>
            <a:normAutofit lnSpcReduction="10000"/>
          </a:bodyPr>
          <a:lstStyle/>
          <a:p>
            <a:pPr>
              <a:buNone/>
            </a:pPr>
            <a:endParaRPr lang="en-US" sz="2000" dirty="0" smtClean="0"/>
          </a:p>
          <a:p>
            <a:pPr>
              <a:buNone/>
            </a:pPr>
            <a:r>
              <a:rPr lang="en-US" sz="2000" dirty="0" smtClean="0"/>
              <a:t>The degree of association is measured by the coefficient of association given by Prof. YULE is as follows:</a:t>
            </a:r>
          </a:p>
          <a:p>
            <a:pPr>
              <a:buNone/>
            </a:pPr>
            <a:endParaRPr lang="en-US" sz="2000" dirty="0" smtClean="0"/>
          </a:p>
          <a:p>
            <a:pPr>
              <a:buNone/>
            </a:pPr>
            <a:r>
              <a:rPr lang="en-US" sz="2000" dirty="0" smtClean="0"/>
              <a:t>Q =  </a:t>
            </a:r>
            <a:r>
              <a:rPr lang="en-US" sz="2000" u="sng" dirty="0" smtClean="0"/>
              <a:t>(AB) × (</a:t>
            </a:r>
            <a:r>
              <a:rPr lang="el-GR" sz="2000" u="sng" dirty="0" smtClean="0"/>
              <a:t>αβ</a:t>
            </a:r>
            <a:r>
              <a:rPr lang="en-US" sz="2000" u="sng" dirty="0" smtClean="0"/>
              <a:t>) – ( A</a:t>
            </a:r>
            <a:r>
              <a:rPr lang="el-GR" sz="2000" u="sng" dirty="0" smtClean="0"/>
              <a:t>β</a:t>
            </a:r>
            <a:r>
              <a:rPr lang="en-US" sz="2000" u="sng" dirty="0" smtClean="0"/>
              <a:t>) × (</a:t>
            </a:r>
            <a:r>
              <a:rPr lang="el-GR" sz="2000" u="sng" dirty="0" smtClean="0"/>
              <a:t>αβ</a:t>
            </a:r>
            <a:r>
              <a:rPr lang="en-US" sz="2000" u="sng" dirty="0" smtClean="0"/>
              <a:t>)</a:t>
            </a:r>
          </a:p>
          <a:p>
            <a:pPr>
              <a:buNone/>
            </a:pPr>
            <a:r>
              <a:rPr lang="en-US" sz="2000" dirty="0" smtClean="0"/>
              <a:t>        (AB) × (</a:t>
            </a:r>
            <a:r>
              <a:rPr lang="el-GR" sz="2000" dirty="0" smtClean="0"/>
              <a:t>αβ</a:t>
            </a:r>
            <a:r>
              <a:rPr lang="en-US" sz="2000" dirty="0" smtClean="0"/>
              <a:t>) + (A</a:t>
            </a:r>
            <a:r>
              <a:rPr lang="el-GR" sz="2000" dirty="0" smtClean="0"/>
              <a:t>β</a:t>
            </a:r>
            <a:r>
              <a:rPr lang="en-US" sz="2000" dirty="0" smtClean="0"/>
              <a:t>)  × (</a:t>
            </a:r>
            <a:r>
              <a:rPr lang="el-GR" sz="2000" dirty="0" smtClean="0"/>
              <a:t>αβ</a:t>
            </a:r>
            <a:r>
              <a:rPr lang="en-US" sz="2000" dirty="0" smtClean="0"/>
              <a:t>)   </a:t>
            </a:r>
          </a:p>
          <a:p>
            <a:pPr>
              <a:buNone/>
            </a:pPr>
            <a:r>
              <a:rPr lang="en-US" sz="2000" dirty="0" smtClean="0"/>
              <a:t>Where :  Q is coefficient of Association.</a:t>
            </a:r>
          </a:p>
          <a:p>
            <a:pPr>
              <a:buNone/>
            </a:pPr>
            <a:endParaRPr lang="en-US" sz="2000" dirty="0" smtClean="0"/>
          </a:p>
          <a:p>
            <a:pPr>
              <a:buNone/>
            </a:pPr>
            <a:r>
              <a:rPr lang="en-US" sz="2000" u="sng" dirty="0" smtClean="0"/>
              <a:t>CHARACTERISTIS OF YULE’S COEFFICIENT OF ASSOCIATION</a:t>
            </a:r>
          </a:p>
          <a:p>
            <a:pPr>
              <a:buNone/>
            </a:pPr>
            <a:endParaRPr lang="en-US" sz="2000" u="sng" dirty="0" smtClean="0"/>
          </a:p>
          <a:p>
            <a:pPr marL="457200" indent="-457200">
              <a:buAutoNum type="arabicParenR"/>
            </a:pPr>
            <a:r>
              <a:rPr lang="en-US" sz="2000" dirty="0" smtClean="0"/>
              <a:t>If Q = 0   there is no association.</a:t>
            </a:r>
          </a:p>
          <a:p>
            <a:pPr marL="457200" indent="-457200">
              <a:buNone/>
            </a:pPr>
            <a:r>
              <a:rPr lang="en-US" sz="2000" dirty="0" smtClean="0"/>
              <a:t>           Q = +1  the association is positive and perfect. </a:t>
            </a:r>
          </a:p>
          <a:p>
            <a:pPr marL="457200" indent="-457200">
              <a:buNone/>
            </a:pPr>
            <a:r>
              <a:rPr lang="en-US" sz="2000" dirty="0" smtClean="0"/>
              <a:t>           Q = - 1  the association is negative and perfect.</a:t>
            </a:r>
          </a:p>
          <a:p>
            <a:pPr marL="457200" indent="-457200">
              <a:buNone/>
            </a:pPr>
            <a:r>
              <a:rPr lang="en-US" sz="2000" dirty="0" smtClean="0"/>
              <a:t>Generally Q lies between +1 and -1.</a:t>
            </a:r>
          </a:p>
          <a:p>
            <a:pPr marL="457200" indent="-457200">
              <a:buNone/>
            </a:pPr>
            <a:r>
              <a:rPr lang="en-US" sz="2000" dirty="0" smtClean="0"/>
              <a:t>2)    Yule’s coefficient is independent of the relative proportion of A’s and </a:t>
            </a:r>
            <a:r>
              <a:rPr lang="el-GR" sz="2000" dirty="0" smtClean="0"/>
              <a:t>α</a:t>
            </a:r>
            <a:r>
              <a:rPr lang="en-US" sz="2000" dirty="0" smtClean="0"/>
              <a:t>’s in the data. The value of the coefficient remains the same if all the terms containing A, </a:t>
            </a:r>
            <a:r>
              <a:rPr lang="el-GR" sz="2000" dirty="0" smtClean="0"/>
              <a:t>α</a:t>
            </a:r>
            <a:r>
              <a:rPr lang="en-US" sz="2000" dirty="0" smtClean="0"/>
              <a:t>, B,</a:t>
            </a:r>
            <a:r>
              <a:rPr lang="el-GR" sz="2000" dirty="0" smtClean="0"/>
              <a:t>β</a:t>
            </a:r>
            <a:r>
              <a:rPr lang="en-US" sz="2000" dirty="0" smtClean="0"/>
              <a:t> are multiplied by a constant.</a:t>
            </a:r>
          </a:p>
          <a:p>
            <a:pPr>
              <a:buNone/>
            </a:pPr>
            <a:endParaRPr lang="en-US" sz="2000" dirty="0" smtClean="0"/>
          </a:p>
          <a:p>
            <a:pPr>
              <a:buNone/>
            </a:pPr>
            <a:endParaRPr lang="en-US" sz="20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4)</a:t>
            </a:r>
            <a:r>
              <a:rPr lang="en-US" sz="2400" u="sng" dirty="0" smtClean="0"/>
              <a:t> COEFFICIENT OF COLLIGATION</a:t>
            </a:r>
            <a:endParaRPr lang="en-US" sz="2400" u="sng" dirty="0"/>
          </a:p>
        </p:txBody>
      </p:sp>
      <p:sp>
        <p:nvSpPr>
          <p:cNvPr id="3" name="Content Placeholder 2"/>
          <p:cNvSpPr>
            <a:spLocks noGrp="1"/>
          </p:cNvSpPr>
          <p:nvPr>
            <p:ph idx="1"/>
          </p:nvPr>
        </p:nvSpPr>
        <p:spPr>
          <a:xfrm>
            <a:off x="457200" y="1295400"/>
            <a:ext cx="8229600" cy="4830763"/>
          </a:xfrm>
        </p:spPr>
        <p:txBody>
          <a:bodyPr>
            <a:normAutofit/>
          </a:bodyPr>
          <a:lstStyle/>
          <a:p>
            <a:pPr>
              <a:buNone/>
            </a:pPr>
            <a:r>
              <a:rPr lang="en-US" sz="2000" dirty="0" smtClean="0"/>
              <a:t>    Prof. YULE has given another important coefficient which is also independent of the relative proportion of A’s and </a:t>
            </a:r>
            <a:r>
              <a:rPr lang="el-GR" sz="2000" dirty="0" smtClean="0"/>
              <a:t>α</a:t>
            </a:r>
            <a:r>
              <a:rPr lang="en-US" sz="2000" dirty="0" smtClean="0"/>
              <a:t>’s is known as coefficient of colligation and is denoted by </a:t>
            </a:r>
            <a:r>
              <a:rPr lang="el-GR" sz="2000" b="1" dirty="0" smtClean="0"/>
              <a:t>ϒ</a:t>
            </a:r>
            <a:r>
              <a:rPr lang="en-US" sz="2000" b="1" dirty="0" smtClean="0"/>
              <a:t> (gamma) </a:t>
            </a:r>
            <a:r>
              <a:rPr lang="en-US" sz="2000" dirty="0" smtClean="0"/>
              <a:t>which can be calculated with the help of following formula:</a:t>
            </a:r>
          </a:p>
          <a:p>
            <a:pPr>
              <a:buNone/>
            </a:pPr>
            <a:r>
              <a:rPr lang="en-US" sz="2000" b="1" dirty="0" smtClean="0"/>
              <a:t>                         (AB) × (</a:t>
            </a:r>
            <a:r>
              <a:rPr lang="el-GR" sz="2000" b="1" dirty="0" smtClean="0"/>
              <a:t>αβ</a:t>
            </a:r>
            <a:r>
              <a:rPr lang="en-US" sz="2000" b="1" dirty="0" smtClean="0"/>
              <a:t>)                                                                                                                       </a:t>
            </a:r>
          </a:p>
          <a:p>
            <a:pPr>
              <a:buNone/>
            </a:pPr>
            <a:r>
              <a:rPr lang="en-US" sz="2000" b="1" dirty="0" smtClean="0"/>
              <a:t>       1-              (AB) × ( </a:t>
            </a:r>
            <a:r>
              <a:rPr lang="el-GR" sz="2000" b="1" dirty="0" smtClean="0"/>
              <a:t>αβ</a:t>
            </a:r>
            <a:r>
              <a:rPr lang="en-US" sz="2000" b="1" dirty="0" smtClean="0"/>
              <a:t>)</a:t>
            </a:r>
          </a:p>
          <a:p>
            <a:pPr>
              <a:buNone/>
            </a:pPr>
            <a:r>
              <a:rPr lang="en-US" sz="2000" b="1" dirty="0" smtClean="0"/>
              <a:t>ϒ =  </a:t>
            </a:r>
          </a:p>
          <a:p>
            <a:pPr>
              <a:buNone/>
            </a:pPr>
            <a:r>
              <a:rPr lang="en-US" sz="2000" b="1" dirty="0" smtClean="0"/>
              <a:t>         </a:t>
            </a:r>
          </a:p>
          <a:p>
            <a:pPr>
              <a:buNone/>
            </a:pPr>
            <a:r>
              <a:rPr lang="en-US" sz="2000" b="1" dirty="0" smtClean="0"/>
              <a:t>     1+           (AB) × (</a:t>
            </a:r>
            <a:r>
              <a:rPr lang="el-GR" sz="2000" b="1" dirty="0" smtClean="0"/>
              <a:t>αβ</a:t>
            </a:r>
            <a:r>
              <a:rPr lang="en-US" sz="2000" b="1" dirty="0" smtClean="0"/>
              <a:t>)                                                                                                                       </a:t>
            </a:r>
          </a:p>
          <a:p>
            <a:pPr>
              <a:buNone/>
            </a:pPr>
            <a:r>
              <a:rPr lang="en-US" sz="2000" b="1" dirty="0" smtClean="0"/>
              <a:t>                   (AB) × ( </a:t>
            </a:r>
            <a:r>
              <a:rPr lang="el-GR" sz="2000" b="1" dirty="0" smtClean="0"/>
              <a:t>αβ</a:t>
            </a:r>
            <a:r>
              <a:rPr lang="en-US" sz="2000" b="1" dirty="0" smtClean="0"/>
              <a:t>)      </a:t>
            </a:r>
          </a:p>
          <a:p>
            <a:pPr>
              <a:buNone/>
            </a:pPr>
            <a:endParaRPr lang="en-US" sz="2000" b="1" dirty="0" smtClean="0"/>
          </a:p>
        </p:txBody>
      </p:sp>
      <p:cxnSp>
        <p:nvCxnSpPr>
          <p:cNvPr id="5" name="Straight Connector 4"/>
          <p:cNvCxnSpPr/>
          <p:nvPr/>
        </p:nvCxnSpPr>
        <p:spPr>
          <a:xfrm>
            <a:off x="1295400" y="3505200"/>
            <a:ext cx="2971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828800" y="2971800"/>
            <a:ext cx="1295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1600200" y="2590800"/>
            <a:ext cx="27432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H="1">
            <a:off x="1447800" y="2590800"/>
            <a:ext cx="152400" cy="6858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H="1" flipV="1">
            <a:off x="1295400" y="3048000"/>
            <a:ext cx="152400" cy="2286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H="1">
            <a:off x="1600200" y="3886200"/>
            <a:ext cx="2667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a:off x="1447800" y="3886200"/>
            <a:ext cx="152400" cy="6096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H="1" flipV="1">
            <a:off x="1219200" y="4267200"/>
            <a:ext cx="228600" cy="2286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1600200" y="4419600"/>
            <a:ext cx="1295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400800"/>
          </a:xfrm>
        </p:spPr>
        <p:txBody>
          <a:bodyPr>
            <a:normAutofit/>
          </a:bodyPr>
          <a:lstStyle/>
          <a:p>
            <a:pPr>
              <a:buNone/>
            </a:pPr>
            <a:r>
              <a:rPr lang="en-US" sz="2400" dirty="0" smtClean="0"/>
              <a:t>5) </a:t>
            </a:r>
            <a:r>
              <a:rPr lang="en-US" sz="2400" u="sng" dirty="0" smtClean="0"/>
              <a:t>COEFFICIENT OF CONTINGENCY</a:t>
            </a:r>
          </a:p>
          <a:p>
            <a:pPr>
              <a:buNone/>
            </a:pPr>
            <a:endParaRPr lang="en-US" sz="2000" dirty="0"/>
          </a:p>
          <a:p>
            <a:pPr>
              <a:buNone/>
            </a:pPr>
            <a:r>
              <a:rPr lang="en-US" sz="2000" dirty="0" smtClean="0"/>
              <a:t>Format of Contingency Table:</a:t>
            </a:r>
          </a:p>
          <a:p>
            <a:pPr>
              <a:buNone/>
            </a:pPr>
            <a:r>
              <a:rPr lang="en-US" sz="2000" dirty="0"/>
              <a:t> </a:t>
            </a:r>
            <a:r>
              <a:rPr lang="en-US" sz="2000" dirty="0" smtClean="0"/>
              <a:t>                                    </a:t>
            </a:r>
            <a:r>
              <a:rPr lang="en-US" sz="2800" b="1" dirty="0" smtClean="0"/>
              <a:t>Contingency Table   </a:t>
            </a:r>
          </a:p>
          <a:p>
            <a:pPr>
              <a:buNone/>
            </a:pPr>
            <a:endParaRPr lang="en-US" sz="2800" b="1" dirty="0"/>
          </a:p>
        </p:txBody>
      </p:sp>
      <p:graphicFrame>
        <p:nvGraphicFramePr>
          <p:cNvPr id="4" name="Table 3"/>
          <p:cNvGraphicFramePr>
            <a:graphicFrameLocks noGrp="1"/>
          </p:cNvGraphicFramePr>
          <p:nvPr/>
        </p:nvGraphicFramePr>
        <p:xfrm>
          <a:off x="533400" y="1981200"/>
          <a:ext cx="8229600" cy="4267200"/>
        </p:xfrm>
        <a:graphic>
          <a:graphicData uri="http://schemas.openxmlformats.org/drawingml/2006/table">
            <a:tbl>
              <a:tblPr firstRow="1" bandRow="1">
                <a:tableStyleId>{5C22544A-7EE6-4342-B048-85BDC9FD1C3A}</a:tableStyleId>
              </a:tblPr>
              <a:tblGrid>
                <a:gridCol w="1295400"/>
                <a:gridCol w="838200"/>
                <a:gridCol w="952500"/>
                <a:gridCol w="1028700"/>
                <a:gridCol w="1028700"/>
                <a:gridCol w="1028700"/>
                <a:gridCol w="1028700"/>
                <a:gridCol w="1028700"/>
              </a:tblGrid>
              <a:tr h="533400">
                <a:tc>
                  <a:txBody>
                    <a:bodyPr/>
                    <a:lstStyle/>
                    <a:p>
                      <a:r>
                        <a:rPr lang="en-US" sz="1800" b="1" dirty="0" smtClean="0"/>
                        <a:t>ATTRIBUTE</a:t>
                      </a:r>
                      <a:endParaRPr lang="en-US" sz="1800" b="1" dirty="0"/>
                    </a:p>
                  </a:txBody>
                  <a:tcPr/>
                </a:tc>
                <a:tc>
                  <a:txBody>
                    <a:bodyPr/>
                    <a:lstStyle/>
                    <a:p>
                      <a:r>
                        <a:rPr lang="en-US" dirty="0" smtClean="0"/>
                        <a:t>  A</a:t>
                      </a:r>
                      <a:r>
                        <a:rPr lang="en-US" sz="1600" dirty="0" smtClean="0"/>
                        <a:t>1</a:t>
                      </a:r>
                      <a:endParaRPr lang="en-US" dirty="0"/>
                    </a:p>
                  </a:txBody>
                  <a:tcPr/>
                </a:tc>
                <a:tc>
                  <a:txBody>
                    <a:bodyPr/>
                    <a:lstStyle/>
                    <a:p>
                      <a:r>
                        <a:rPr lang="en-US" dirty="0" smtClean="0"/>
                        <a:t>     A</a:t>
                      </a:r>
                      <a:r>
                        <a:rPr lang="en-US" baseline="-25000" dirty="0" smtClean="0"/>
                        <a:t>2</a:t>
                      </a:r>
                      <a:endParaRPr lang="en-US" dirty="0"/>
                    </a:p>
                  </a:txBody>
                  <a:tcPr/>
                </a:tc>
                <a:tc>
                  <a:txBody>
                    <a:bodyPr/>
                    <a:lstStyle/>
                    <a:p>
                      <a:r>
                        <a:rPr lang="en-US" dirty="0" smtClean="0"/>
                        <a:t>  A</a:t>
                      </a:r>
                      <a:r>
                        <a:rPr lang="en-US" baseline="-25000" dirty="0" smtClean="0"/>
                        <a:t>3</a:t>
                      </a:r>
                      <a:endParaRPr lang="en-US" dirty="0"/>
                    </a:p>
                  </a:txBody>
                  <a:tcPr/>
                </a:tc>
                <a:tc>
                  <a:txBody>
                    <a:bodyPr/>
                    <a:lstStyle/>
                    <a:p>
                      <a:r>
                        <a:rPr lang="en-US" dirty="0" smtClean="0"/>
                        <a:t>      </a:t>
                      </a:r>
                      <a:r>
                        <a:rPr lang="en-US" sz="2800" dirty="0" smtClean="0"/>
                        <a:t>-</a:t>
                      </a:r>
                      <a:endParaRPr lang="en-US" sz="2800" dirty="0"/>
                    </a:p>
                  </a:txBody>
                  <a:tcPr/>
                </a:tc>
                <a:tc>
                  <a:txBody>
                    <a:bodyPr/>
                    <a:lstStyle/>
                    <a:p>
                      <a:r>
                        <a:rPr lang="en-US" dirty="0" smtClean="0"/>
                        <a:t>  </a:t>
                      </a:r>
                      <a:r>
                        <a:rPr lang="en-US" sz="2800" dirty="0" smtClean="0"/>
                        <a:t>-</a:t>
                      </a:r>
                      <a:endParaRPr lang="en-US" sz="2800" dirty="0"/>
                    </a:p>
                  </a:txBody>
                  <a:tcPr/>
                </a:tc>
                <a:tc>
                  <a:txBody>
                    <a:bodyPr/>
                    <a:lstStyle/>
                    <a:p>
                      <a:r>
                        <a:rPr lang="en-US" dirty="0" smtClean="0"/>
                        <a:t>    A</a:t>
                      </a:r>
                      <a:r>
                        <a:rPr lang="en-US" baseline="-25000" dirty="0" smtClean="0"/>
                        <a:t>S</a:t>
                      </a:r>
                      <a:r>
                        <a:rPr lang="en-US" baseline="0" dirty="0" smtClean="0"/>
                        <a:t>           </a:t>
                      </a:r>
                      <a:endParaRPr lang="en-US" dirty="0"/>
                    </a:p>
                  </a:txBody>
                  <a:tcPr/>
                </a:tc>
                <a:tc>
                  <a:txBody>
                    <a:bodyPr/>
                    <a:lstStyle/>
                    <a:p>
                      <a:r>
                        <a:rPr lang="en-US" dirty="0" smtClean="0"/>
                        <a:t>TOTAL</a:t>
                      </a:r>
                      <a:endParaRPr lang="en-US" dirty="0"/>
                    </a:p>
                  </a:txBody>
                  <a:tcPr/>
                </a:tc>
              </a:tr>
              <a:tr h="533400">
                <a:tc>
                  <a:txBody>
                    <a:bodyPr/>
                    <a:lstStyle/>
                    <a:p>
                      <a:r>
                        <a:rPr lang="en-US" dirty="0" smtClean="0"/>
                        <a:t>B</a:t>
                      </a:r>
                      <a:r>
                        <a:rPr lang="en-US" baseline="-25000" dirty="0" smtClean="0"/>
                        <a:t>1</a:t>
                      </a:r>
                      <a:r>
                        <a:rPr lang="en-US" baseline="0" dirty="0" smtClean="0"/>
                        <a:t> </a:t>
                      </a:r>
                    </a:p>
                  </a:txBody>
                  <a:tcPr/>
                </a:tc>
                <a:tc>
                  <a:txBody>
                    <a:bodyPr/>
                    <a:lstStyle/>
                    <a:p>
                      <a:r>
                        <a:rPr lang="en-US" dirty="0" smtClean="0"/>
                        <a:t>(A </a:t>
                      </a:r>
                      <a:r>
                        <a:rPr lang="en-US" baseline="-25000" dirty="0" smtClean="0"/>
                        <a:t>1 </a:t>
                      </a:r>
                      <a:r>
                        <a:rPr lang="en-US" dirty="0" smtClean="0"/>
                        <a:t>B</a:t>
                      </a:r>
                      <a:r>
                        <a:rPr lang="en-US" baseline="-25000" dirty="0" smtClean="0"/>
                        <a:t>1</a:t>
                      </a:r>
                      <a:r>
                        <a:rPr lang="en-US" dirty="0" smtClean="0"/>
                        <a:t>)</a:t>
                      </a:r>
                      <a:endParaRPr lang="en-US" dirty="0"/>
                    </a:p>
                  </a:txBody>
                  <a:tcPr/>
                </a:tc>
                <a:tc>
                  <a:txBody>
                    <a:bodyPr/>
                    <a:lstStyle/>
                    <a:p>
                      <a:r>
                        <a:rPr lang="en-US" dirty="0" smtClean="0"/>
                        <a:t>(A</a:t>
                      </a:r>
                      <a:r>
                        <a:rPr lang="en-US" baseline="0" dirty="0" smtClean="0"/>
                        <a:t> </a:t>
                      </a:r>
                      <a:r>
                        <a:rPr lang="en-US" baseline="-25000" dirty="0" smtClean="0"/>
                        <a:t>2</a:t>
                      </a:r>
                      <a:r>
                        <a:rPr lang="en-US" dirty="0" smtClean="0"/>
                        <a:t>B</a:t>
                      </a:r>
                      <a:r>
                        <a:rPr lang="en-US" baseline="-25000" dirty="0" smtClean="0"/>
                        <a:t>1</a:t>
                      </a:r>
                      <a:r>
                        <a:rPr lang="en-US" dirty="0" smtClean="0"/>
                        <a:t>)</a:t>
                      </a:r>
                      <a:endParaRPr lang="en-US" dirty="0"/>
                    </a:p>
                  </a:txBody>
                  <a:tcPr/>
                </a:tc>
                <a:tc>
                  <a:txBody>
                    <a:bodyPr/>
                    <a:lstStyle/>
                    <a:p>
                      <a:r>
                        <a:rPr lang="en-US" dirty="0" smtClean="0"/>
                        <a:t>(A</a:t>
                      </a:r>
                      <a:r>
                        <a:rPr lang="en-US" baseline="0" dirty="0" smtClean="0"/>
                        <a:t> </a:t>
                      </a:r>
                      <a:r>
                        <a:rPr lang="en-US" baseline="-25000" dirty="0" smtClean="0"/>
                        <a:t>3</a:t>
                      </a:r>
                      <a:r>
                        <a:rPr lang="en-US" dirty="0" smtClean="0"/>
                        <a:t>B</a:t>
                      </a:r>
                      <a:r>
                        <a:rPr lang="en-US" baseline="-25000" dirty="0" smtClean="0"/>
                        <a:t>1</a:t>
                      </a:r>
                      <a:r>
                        <a:rPr lang="en-US" baseline="0" dirty="0" smtClean="0"/>
                        <a:t> )</a:t>
                      </a:r>
                      <a:endParaRPr lang="en-US" baseline="-25000" dirty="0"/>
                    </a:p>
                  </a:txBody>
                  <a:tcPr/>
                </a:tc>
                <a:tc>
                  <a:txBody>
                    <a:bodyPr/>
                    <a:lstStyle/>
                    <a:p>
                      <a:r>
                        <a:rPr lang="en-US" dirty="0" smtClean="0"/>
                        <a:t>     -</a:t>
                      </a:r>
                      <a:endParaRPr lang="en-US" dirty="0"/>
                    </a:p>
                  </a:txBody>
                  <a:tcPr/>
                </a:tc>
                <a:tc>
                  <a:txBody>
                    <a:bodyPr/>
                    <a:lstStyle/>
                    <a:p>
                      <a:r>
                        <a:rPr lang="en-US" dirty="0" smtClean="0"/>
                        <a:t>     -</a:t>
                      </a:r>
                      <a:endParaRPr lang="en-US" dirty="0"/>
                    </a:p>
                  </a:txBody>
                  <a:tcPr/>
                </a:tc>
                <a:tc>
                  <a:txBody>
                    <a:bodyPr/>
                    <a:lstStyle/>
                    <a:p>
                      <a:r>
                        <a:rPr lang="en-US" dirty="0" smtClean="0"/>
                        <a:t>(A</a:t>
                      </a:r>
                      <a:r>
                        <a:rPr lang="en-US" baseline="0" dirty="0" smtClean="0"/>
                        <a:t> </a:t>
                      </a:r>
                      <a:r>
                        <a:rPr lang="en-US" baseline="-25000" dirty="0" smtClean="0"/>
                        <a:t>s</a:t>
                      </a:r>
                      <a:r>
                        <a:rPr lang="en-US" dirty="0" smtClean="0"/>
                        <a:t>B</a:t>
                      </a:r>
                      <a:r>
                        <a:rPr lang="en-US" baseline="-25000" dirty="0" smtClean="0"/>
                        <a:t>1</a:t>
                      </a:r>
                      <a:r>
                        <a:rPr lang="en-US" dirty="0" smtClean="0"/>
                        <a:t>)</a:t>
                      </a:r>
                      <a:endParaRPr lang="en-US" dirty="0"/>
                    </a:p>
                  </a:txBody>
                  <a:tcPr/>
                </a:tc>
                <a:tc>
                  <a:txBody>
                    <a:bodyPr/>
                    <a:lstStyle/>
                    <a:p>
                      <a:r>
                        <a:rPr lang="en-US" dirty="0" smtClean="0"/>
                        <a:t>(B</a:t>
                      </a:r>
                      <a:r>
                        <a:rPr lang="en-US" baseline="-25000" dirty="0" smtClean="0"/>
                        <a:t>1</a:t>
                      </a:r>
                      <a:r>
                        <a:rPr lang="en-US" dirty="0" smtClean="0"/>
                        <a:t>)</a:t>
                      </a:r>
                      <a:endParaRPr lang="en-US" dirty="0"/>
                    </a:p>
                  </a:txBody>
                  <a:tcPr/>
                </a:tc>
              </a:tr>
              <a:tr h="533400">
                <a:tc>
                  <a:txBody>
                    <a:bodyPr/>
                    <a:lstStyle/>
                    <a:p>
                      <a:r>
                        <a:rPr lang="en-US" dirty="0" smtClean="0"/>
                        <a:t>B</a:t>
                      </a:r>
                      <a:r>
                        <a:rPr lang="en-US" baseline="-25000" dirty="0" smtClean="0"/>
                        <a:t>2</a:t>
                      </a:r>
                      <a:endParaRPr lang="en-US" dirty="0"/>
                    </a:p>
                  </a:txBody>
                  <a:tcPr/>
                </a:tc>
                <a:tc>
                  <a:txBody>
                    <a:bodyPr/>
                    <a:lstStyle/>
                    <a:p>
                      <a:r>
                        <a:rPr lang="en-US" dirty="0" smtClean="0"/>
                        <a:t>(A</a:t>
                      </a:r>
                      <a:r>
                        <a:rPr lang="en-US" baseline="0" dirty="0" smtClean="0"/>
                        <a:t> </a:t>
                      </a:r>
                      <a:r>
                        <a:rPr lang="en-US" baseline="-25000" dirty="0" smtClean="0"/>
                        <a:t>1</a:t>
                      </a:r>
                      <a:r>
                        <a:rPr lang="en-US" dirty="0" smtClean="0"/>
                        <a:t>B</a:t>
                      </a:r>
                      <a:r>
                        <a:rPr lang="en-US" baseline="-25000" dirty="0" smtClean="0"/>
                        <a:t>2</a:t>
                      </a:r>
                      <a:r>
                        <a:rPr lang="en-US" dirty="0" smtClean="0"/>
                        <a:t>)</a:t>
                      </a:r>
                      <a:endParaRPr lang="en-US" dirty="0"/>
                    </a:p>
                  </a:txBody>
                  <a:tcPr/>
                </a:tc>
                <a:tc>
                  <a:txBody>
                    <a:bodyPr/>
                    <a:lstStyle/>
                    <a:p>
                      <a:r>
                        <a:rPr lang="en-US" dirty="0" smtClean="0"/>
                        <a:t>(A</a:t>
                      </a:r>
                      <a:r>
                        <a:rPr lang="en-US" baseline="0" dirty="0" smtClean="0"/>
                        <a:t> </a:t>
                      </a:r>
                      <a:r>
                        <a:rPr lang="en-US" baseline="-25000" dirty="0" smtClean="0"/>
                        <a:t>2</a:t>
                      </a:r>
                      <a:r>
                        <a:rPr lang="en-US" dirty="0" smtClean="0"/>
                        <a:t>B</a:t>
                      </a:r>
                      <a:r>
                        <a:rPr lang="en-US" baseline="-25000" dirty="0" smtClean="0"/>
                        <a:t>2</a:t>
                      </a:r>
                      <a:r>
                        <a:rPr lang="en-US" dirty="0" smtClean="0"/>
                        <a:t>)</a:t>
                      </a:r>
                      <a:endParaRPr lang="en-US" dirty="0"/>
                    </a:p>
                  </a:txBody>
                  <a:tcPr/>
                </a:tc>
                <a:tc>
                  <a:txBody>
                    <a:bodyPr/>
                    <a:lstStyle/>
                    <a:p>
                      <a:r>
                        <a:rPr lang="en-US" dirty="0" smtClean="0"/>
                        <a:t>(A</a:t>
                      </a:r>
                      <a:r>
                        <a:rPr lang="en-US" baseline="0" dirty="0" smtClean="0"/>
                        <a:t> </a:t>
                      </a:r>
                      <a:r>
                        <a:rPr lang="en-US" baseline="-25000" dirty="0" smtClean="0"/>
                        <a:t>3</a:t>
                      </a:r>
                      <a:r>
                        <a:rPr lang="en-US" dirty="0" smtClean="0"/>
                        <a:t>B</a:t>
                      </a:r>
                      <a:r>
                        <a:rPr lang="en-US" baseline="-25000" dirty="0" smtClean="0"/>
                        <a:t>2</a:t>
                      </a:r>
                      <a:r>
                        <a:rPr lang="en-US" dirty="0" smtClean="0"/>
                        <a:t>)</a:t>
                      </a:r>
                      <a:endParaRPr lang="en-US" dirty="0"/>
                    </a:p>
                  </a:txBody>
                  <a:tcPr/>
                </a:tc>
                <a:tc>
                  <a:txBody>
                    <a:bodyPr/>
                    <a:lstStyle/>
                    <a:p>
                      <a:r>
                        <a:rPr lang="en-US" dirty="0" smtClean="0"/>
                        <a:t>     -</a:t>
                      </a:r>
                      <a:endParaRPr lang="en-US" dirty="0"/>
                    </a:p>
                  </a:txBody>
                  <a:tcPr/>
                </a:tc>
                <a:tc>
                  <a:txBody>
                    <a:bodyPr/>
                    <a:lstStyle/>
                    <a:p>
                      <a:r>
                        <a:rPr lang="en-US" dirty="0" smtClean="0"/>
                        <a:t>    -</a:t>
                      </a:r>
                      <a:endParaRPr lang="en-US" dirty="0"/>
                    </a:p>
                  </a:txBody>
                  <a:tcPr/>
                </a:tc>
                <a:tc>
                  <a:txBody>
                    <a:bodyPr/>
                    <a:lstStyle/>
                    <a:p>
                      <a:r>
                        <a:rPr lang="en-US" dirty="0" smtClean="0"/>
                        <a:t>(A</a:t>
                      </a:r>
                      <a:r>
                        <a:rPr lang="en-US" baseline="0" dirty="0" smtClean="0"/>
                        <a:t> </a:t>
                      </a:r>
                      <a:r>
                        <a:rPr lang="en-US" baseline="-25000" dirty="0" smtClean="0"/>
                        <a:t>s</a:t>
                      </a:r>
                      <a:r>
                        <a:rPr lang="en-US" dirty="0" smtClean="0"/>
                        <a:t>B</a:t>
                      </a:r>
                      <a:r>
                        <a:rPr lang="en-US" baseline="-25000" dirty="0" smtClean="0"/>
                        <a:t>2</a:t>
                      </a:r>
                      <a:r>
                        <a:rPr lang="en-US" dirty="0" smtClean="0"/>
                        <a:t>)</a:t>
                      </a:r>
                      <a:endParaRPr lang="en-US" dirty="0"/>
                    </a:p>
                  </a:txBody>
                  <a:tcPr/>
                </a:tc>
                <a:tc>
                  <a:txBody>
                    <a:bodyPr/>
                    <a:lstStyle/>
                    <a:p>
                      <a:r>
                        <a:rPr lang="en-US" dirty="0" smtClean="0"/>
                        <a:t>(B</a:t>
                      </a:r>
                      <a:r>
                        <a:rPr lang="en-US" baseline="-25000" dirty="0" smtClean="0"/>
                        <a:t>2</a:t>
                      </a:r>
                      <a:r>
                        <a:rPr lang="en-US" dirty="0" smtClean="0"/>
                        <a:t>)</a:t>
                      </a:r>
                      <a:endParaRPr lang="en-US" dirty="0"/>
                    </a:p>
                  </a:txBody>
                  <a:tcPr/>
                </a:tc>
              </a:tr>
              <a:tr h="533400">
                <a:tc>
                  <a:txBody>
                    <a:bodyPr/>
                    <a:lstStyle/>
                    <a:p>
                      <a:r>
                        <a:rPr lang="en-US" dirty="0" smtClean="0"/>
                        <a:t>B</a:t>
                      </a:r>
                      <a:r>
                        <a:rPr lang="en-US" baseline="-25000" dirty="0" smtClean="0"/>
                        <a:t>3</a:t>
                      </a:r>
                      <a:endParaRPr lang="en-US" dirty="0"/>
                    </a:p>
                  </a:txBody>
                  <a:tcPr/>
                </a:tc>
                <a:tc>
                  <a:txBody>
                    <a:bodyPr/>
                    <a:lstStyle/>
                    <a:p>
                      <a:r>
                        <a:rPr lang="en-US" dirty="0" smtClean="0"/>
                        <a:t>(A </a:t>
                      </a:r>
                      <a:r>
                        <a:rPr lang="en-US" baseline="-25000" dirty="0" smtClean="0"/>
                        <a:t>1</a:t>
                      </a:r>
                      <a:r>
                        <a:rPr lang="en-US" dirty="0" smtClean="0"/>
                        <a:t>B</a:t>
                      </a:r>
                      <a:r>
                        <a:rPr lang="en-US" baseline="-25000" dirty="0" smtClean="0"/>
                        <a:t>3</a:t>
                      </a:r>
                      <a:r>
                        <a:rPr lang="en-US" dirty="0" smtClean="0"/>
                        <a:t>)</a:t>
                      </a:r>
                      <a:endParaRPr lang="en-US" dirty="0"/>
                    </a:p>
                  </a:txBody>
                  <a:tcPr/>
                </a:tc>
                <a:tc>
                  <a:txBody>
                    <a:bodyPr/>
                    <a:lstStyle/>
                    <a:p>
                      <a:r>
                        <a:rPr lang="en-US" dirty="0" smtClean="0"/>
                        <a:t>(A </a:t>
                      </a:r>
                      <a:r>
                        <a:rPr lang="en-US" baseline="-25000" dirty="0" smtClean="0"/>
                        <a:t>2</a:t>
                      </a:r>
                      <a:r>
                        <a:rPr lang="en-US" dirty="0" smtClean="0"/>
                        <a:t>B</a:t>
                      </a:r>
                      <a:r>
                        <a:rPr lang="en-US" baseline="-25000" dirty="0" smtClean="0"/>
                        <a:t>3</a:t>
                      </a:r>
                      <a:r>
                        <a:rPr lang="en-US" dirty="0" smtClean="0"/>
                        <a:t>)</a:t>
                      </a:r>
                      <a:endParaRPr lang="en-US" dirty="0"/>
                    </a:p>
                  </a:txBody>
                  <a:tcPr/>
                </a:tc>
                <a:tc>
                  <a:txBody>
                    <a:bodyPr/>
                    <a:lstStyle/>
                    <a:p>
                      <a:r>
                        <a:rPr lang="en-US" dirty="0" smtClean="0"/>
                        <a:t>(A</a:t>
                      </a:r>
                      <a:r>
                        <a:rPr lang="en-US" baseline="0" dirty="0" smtClean="0"/>
                        <a:t> </a:t>
                      </a:r>
                      <a:r>
                        <a:rPr lang="en-US" baseline="-25000" dirty="0" smtClean="0"/>
                        <a:t>3</a:t>
                      </a:r>
                      <a:r>
                        <a:rPr lang="en-US" dirty="0" smtClean="0"/>
                        <a:t>B</a:t>
                      </a:r>
                      <a:r>
                        <a:rPr lang="en-US" baseline="-25000" dirty="0" smtClean="0"/>
                        <a:t>3</a:t>
                      </a:r>
                      <a:r>
                        <a:rPr lang="en-US" dirty="0" smtClean="0"/>
                        <a:t>)</a:t>
                      </a:r>
                      <a:endParaRPr lang="en-US" dirty="0"/>
                    </a:p>
                  </a:txBody>
                  <a:tcPr/>
                </a:tc>
                <a:tc>
                  <a:txBody>
                    <a:bodyPr/>
                    <a:lstStyle/>
                    <a:p>
                      <a:r>
                        <a:rPr lang="en-US" dirty="0" smtClean="0"/>
                        <a:t>     -</a:t>
                      </a:r>
                      <a:endParaRPr lang="en-US" dirty="0"/>
                    </a:p>
                  </a:txBody>
                  <a:tcPr/>
                </a:tc>
                <a:tc>
                  <a:txBody>
                    <a:bodyPr/>
                    <a:lstStyle/>
                    <a:p>
                      <a:r>
                        <a:rPr lang="en-US" dirty="0" smtClean="0"/>
                        <a:t>    -</a:t>
                      </a:r>
                      <a:endParaRPr lang="en-US" dirty="0"/>
                    </a:p>
                  </a:txBody>
                  <a:tcPr/>
                </a:tc>
                <a:tc>
                  <a:txBody>
                    <a:bodyPr/>
                    <a:lstStyle/>
                    <a:p>
                      <a:r>
                        <a:rPr lang="en-US" dirty="0" smtClean="0"/>
                        <a:t>(A</a:t>
                      </a:r>
                      <a:r>
                        <a:rPr lang="en-US" baseline="0" dirty="0" smtClean="0"/>
                        <a:t> </a:t>
                      </a:r>
                      <a:r>
                        <a:rPr lang="en-US" baseline="-25000" dirty="0" smtClean="0"/>
                        <a:t>s</a:t>
                      </a:r>
                      <a:r>
                        <a:rPr lang="en-US" dirty="0" smtClean="0"/>
                        <a:t>B</a:t>
                      </a:r>
                      <a:r>
                        <a:rPr lang="en-US" baseline="-25000" dirty="0" smtClean="0"/>
                        <a:t>3</a:t>
                      </a:r>
                      <a:r>
                        <a:rPr lang="en-US" dirty="0" smtClean="0"/>
                        <a:t>)</a:t>
                      </a:r>
                      <a:endParaRPr lang="en-US" dirty="0"/>
                    </a:p>
                  </a:txBody>
                  <a:tcPr/>
                </a:tc>
                <a:tc>
                  <a:txBody>
                    <a:bodyPr/>
                    <a:lstStyle/>
                    <a:p>
                      <a:r>
                        <a:rPr lang="en-US" dirty="0" smtClean="0"/>
                        <a:t>(B</a:t>
                      </a:r>
                      <a:r>
                        <a:rPr lang="en-US" baseline="-25000" dirty="0" smtClean="0"/>
                        <a:t>3</a:t>
                      </a:r>
                      <a:r>
                        <a:rPr lang="en-US" dirty="0" smtClean="0"/>
                        <a:t>)</a:t>
                      </a:r>
                      <a:endParaRPr lang="en-US" dirty="0"/>
                    </a:p>
                  </a:txBody>
                  <a:tcPr/>
                </a:tc>
              </a:tr>
              <a:tr h="533400">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     -</a:t>
                      </a:r>
                      <a:endParaRPr lang="en-US" dirty="0"/>
                    </a:p>
                  </a:txBody>
                  <a:tcPr/>
                </a:tc>
                <a:tc>
                  <a:txBody>
                    <a:bodyPr/>
                    <a:lstStyle/>
                    <a:p>
                      <a:r>
                        <a:rPr lang="en-US" dirty="0" smtClean="0"/>
                        <a:t>    -</a:t>
                      </a:r>
                      <a:endParaRPr lang="en-US" dirty="0"/>
                    </a:p>
                  </a:txBody>
                  <a:tcPr/>
                </a:tc>
                <a:tc>
                  <a:txBody>
                    <a:bodyPr/>
                    <a:lstStyle/>
                    <a:p>
                      <a:r>
                        <a:rPr lang="en-US" dirty="0" smtClean="0"/>
                        <a:t>-</a:t>
                      </a:r>
                      <a:endParaRPr lang="en-US" dirty="0"/>
                    </a:p>
                  </a:txBody>
                  <a:tcPr/>
                </a:tc>
                <a:tc>
                  <a:txBody>
                    <a:bodyPr/>
                    <a:lstStyle/>
                    <a:p>
                      <a:r>
                        <a:rPr lang="en-US" dirty="0" smtClean="0"/>
                        <a:t>   -</a:t>
                      </a:r>
                      <a:endParaRPr lang="en-US" dirty="0"/>
                    </a:p>
                  </a:txBody>
                  <a:tcPr/>
                </a:tc>
              </a:tr>
              <a:tr h="533400">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     -</a:t>
                      </a:r>
                      <a:endParaRPr lang="en-US" dirty="0"/>
                    </a:p>
                  </a:txBody>
                  <a:tcPr/>
                </a:tc>
                <a:tc>
                  <a:txBody>
                    <a:bodyPr/>
                    <a:lstStyle/>
                    <a:p>
                      <a:r>
                        <a:rPr lang="en-US" dirty="0" smtClean="0"/>
                        <a:t>    -</a:t>
                      </a:r>
                      <a:endParaRPr lang="en-US" dirty="0"/>
                    </a:p>
                  </a:txBody>
                  <a:tcPr/>
                </a:tc>
                <a:tc>
                  <a:txBody>
                    <a:bodyPr/>
                    <a:lstStyle/>
                    <a:p>
                      <a:r>
                        <a:rPr lang="en-US" dirty="0" smtClean="0"/>
                        <a:t>-</a:t>
                      </a:r>
                      <a:endParaRPr lang="en-US" dirty="0"/>
                    </a:p>
                  </a:txBody>
                  <a:tcPr/>
                </a:tc>
                <a:tc>
                  <a:txBody>
                    <a:bodyPr/>
                    <a:lstStyle/>
                    <a:p>
                      <a:r>
                        <a:rPr lang="en-US" dirty="0" smtClean="0"/>
                        <a:t>   -</a:t>
                      </a:r>
                      <a:endParaRPr lang="en-US" dirty="0"/>
                    </a:p>
                  </a:txBody>
                  <a:tcPr/>
                </a:tc>
              </a:tr>
              <a:tr h="533400">
                <a:tc>
                  <a:txBody>
                    <a:bodyPr/>
                    <a:lstStyle/>
                    <a:p>
                      <a:r>
                        <a:rPr lang="en-US" dirty="0" smtClean="0"/>
                        <a:t>B</a:t>
                      </a:r>
                      <a:r>
                        <a:rPr lang="en-US" baseline="-25000" dirty="0" smtClean="0"/>
                        <a:t>t</a:t>
                      </a:r>
                      <a:endParaRPr lang="en-US" dirty="0"/>
                    </a:p>
                  </a:txBody>
                  <a:tcPr/>
                </a:tc>
                <a:tc>
                  <a:txBody>
                    <a:bodyPr/>
                    <a:lstStyle/>
                    <a:p>
                      <a:r>
                        <a:rPr lang="en-US" dirty="0" smtClean="0"/>
                        <a:t>(A</a:t>
                      </a:r>
                      <a:r>
                        <a:rPr lang="en-US" baseline="0" dirty="0" smtClean="0"/>
                        <a:t> </a:t>
                      </a:r>
                      <a:r>
                        <a:rPr lang="en-US" baseline="-25000" dirty="0" smtClean="0"/>
                        <a:t>1</a:t>
                      </a:r>
                      <a:r>
                        <a:rPr lang="en-US" dirty="0" smtClean="0"/>
                        <a:t>B</a:t>
                      </a:r>
                      <a:r>
                        <a:rPr lang="en-US" baseline="-25000" dirty="0" smtClean="0"/>
                        <a:t>t</a:t>
                      </a:r>
                      <a:r>
                        <a:rPr lang="en-US" dirty="0" smtClean="0"/>
                        <a:t>)</a:t>
                      </a:r>
                      <a:endParaRPr lang="en-US" dirty="0"/>
                    </a:p>
                  </a:txBody>
                  <a:tcPr/>
                </a:tc>
                <a:tc>
                  <a:txBody>
                    <a:bodyPr/>
                    <a:lstStyle/>
                    <a:p>
                      <a:r>
                        <a:rPr lang="en-US" dirty="0" smtClean="0"/>
                        <a:t>(A</a:t>
                      </a:r>
                      <a:r>
                        <a:rPr lang="en-US" baseline="0" dirty="0" smtClean="0"/>
                        <a:t> </a:t>
                      </a:r>
                      <a:r>
                        <a:rPr lang="en-US" baseline="-25000" dirty="0" smtClean="0"/>
                        <a:t>2</a:t>
                      </a:r>
                      <a:r>
                        <a:rPr lang="en-US" dirty="0" smtClean="0"/>
                        <a:t>B</a:t>
                      </a:r>
                      <a:r>
                        <a:rPr lang="en-US" baseline="-25000" dirty="0" smtClean="0"/>
                        <a:t>t</a:t>
                      </a:r>
                      <a:r>
                        <a:rPr lang="en-US" dirty="0" smtClean="0"/>
                        <a:t>)</a:t>
                      </a:r>
                      <a:endParaRPr lang="en-US" dirty="0"/>
                    </a:p>
                  </a:txBody>
                  <a:tcPr/>
                </a:tc>
                <a:tc>
                  <a:txBody>
                    <a:bodyPr/>
                    <a:lstStyle/>
                    <a:p>
                      <a:r>
                        <a:rPr lang="en-US" dirty="0" smtClean="0"/>
                        <a:t>(A</a:t>
                      </a:r>
                      <a:r>
                        <a:rPr lang="en-US" baseline="0" dirty="0" smtClean="0"/>
                        <a:t> </a:t>
                      </a:r>
                      <a:r>
                        <a:rPr lang="en-US" baseline="-25000" dirty="0" smtClean="0"/>
                        <a:t>3</a:t>
                      </a:r>
                      <a:r>
                        <a:rPr lang="en-US" dirty="0" smtClean="0"/>
                        <a:t>B</a:t>
                      </a:r>
                      <a:r>
                        <a:rPr lang="en-US" baseline="-25000" dirty="0" smtClean="0"/>
                        <a:t>t</a:t>
                      </a:r>
                      <a:r>
                        <a:rPr lang="en-US" dirty="0" smtClean="0"/>
                        <a:t>)</a:t>
                      </a:r>
                      <a:endParaRPr lang="en-US" dirty="0"/>
                    </a:p>
                  </a:txBody>
                  <a:tcPr/>
                </a:tc>
                <a:tc>
                  <a:txBody>
                    <a:bodyPr/>
                    <a:lstStyle/>
                    <a:p>
                      <a:r>
                        <a:rPr lang="en-US" dirty="0" smtClean="0"/>
                        <a:t>    --</a:t>
                      </a:r>
                      <a:endParaRPr lang="en-US" dirty="0"/>
                    </a:p>
                  </a:txBody>
                  <a:tcPr/>
                </a:tc>
                <a:tc>
                  <a:txBody>
                    <a:bodyPr/>
                    <a:lstStyle/>
                    <a:p>
                      <a:r>
                        <a:rPr lang="en-US" dirty="0" smtClean="0"/>
                        <a:t>    -</a:t>
                      </a:r>
                      <a:endParaRPr lang="en-US" dirty="0"/>
                    </a:p>
                  </a:txBody>
                  <a:tcPr/>
                </a:tc>
                <a:tc>
                  <a:txBody>
                    <a:bodyPr/>
                    <a:lstStyle/>
                    <a:p>
                      <a:r>
                        <a:rPr lang="en-US" dirty="0" smtClean="0"/>
                        <a:t>(A </a:t>
                      </a:r>
                      <a:r>
                        <a:rPr lang="en-US" baseline="-25000" dirty="0" smtClean="0"/>
                        <a:t>s </a:t>
                      </a:r>
                      <a:r>
                        <a:rPr lang="en-US" dirty="0" smtClean="0"/>
                        <a:t>B </a:t>
                      </a:r>
                      <a:r>
                        <a:rPr lang="en-US" baseline="-25000" dirty="0" smtClean="0"/>
                        <a:t>t </a:t>
                      </a:r>
                      <a:r>
                        <a:rPr lang="en-US" dirty="0" smtClean="0"/>
                        <a:t>)</a:t>
                      </a:r>
                      <a:endParaRPr lang="en-US" dirty="0"/>
                    </a:p>
                  </a:txBody>
                  <a:tcPr/>
                </a:tc>
                <a:tc>
                  <a:txBody>
                    <a:bodyPr/>
                    <a:lstStyle/>
                    <a:p>
                      <a:r>
                        <a:rPr lang="en-US" dirty="0" smtClean="0"/>
                        <a:t>(B</a:t>
                      </a:r>
                      <a:r>
                        <a:rPr lang="en-US" baseline="-25000" dirty="0" smtClean="0"/>
                        <a:t>t</a:t>
                      </a:r>
                      <a:r>
                        <a:rPr lang="en-US" dirty="0" smtClean="0"/>
                        <a:t>)</a:t>
                      </a:r>
                      <a:endParaRPr lang="en-US" dirty="0"/>
                    </a:p>
                  </a:txBody>
                  <a:tcPr/>
                </a:tc>
              </a:tr>
              <a:tr h="533400">
                <a:tc>
                  <a:txBody>
                    <a:bodyPr/>
                    <a:lstStyle/>
                    <a:p>
                      <a:r>
                        <a:rPr lang="en-US" dirty="0" smtClean="0"/>
                        <a:t>TOTAL</a:t>
                      </a:r>
                      <a:endParaRPr lang="en-US" dirty="0"/>
                    </a:p>
                  </a:txBody>
                  <a:tcPr/>
                </a:tc>
                <a:tc>
                  <a:txBody>
                    <a:bodyPr/>
                    <a:lstStyle/>
                    <a:p>
                      <a:r>
                        <a:rPr lang="en-US" dirty="0" smtClean="0"/>
                        <a:t>(A</a:t>
                      </a:r>
                      <a:r>
                        <a:rPr lang="en-US" baseline="-25000" dirty="0" smtClean="0"/>
                        <a:t>1</a:t>
                      </a:r>
                      <a:r>
                        <a:rPr lang="en-US" baseline="0" dirty="0" smtClean="0"/>
                        <a:t> )</a:t>
                      </a:r>
                      <a:endParaRPr lang="en-US" dirty="0"/>
                    </a:p>
                  </a:txBody>
                  <a:tcPr/>
                </a:tc>
                <a:tc>
                  <a:txBody>
                    <a:bodyPr/>
                    <a:lstStyle/>
                    <a:p>
                      <a:r>
                        <a:rPr lang="en-US" dirty="0" smtClean="0"/>
                        <a:t>(A</a:t>
                      </a:r>
                      <a:r>
                        <a:rPr lang="en-US" baseline="-25000" dirty="0" smtClean="0"/>
                        <a:t>2</a:t>
                      </a:r>
                      <a:r>
                        <a:rPr lang="en-US" dirty="0" smtClean="0"/>
                        <a:t>)</a:t>
                      </a:r>
                      <a:endParaRPr lang="en-US" dirty="0"/>
                    </a:p>
                  </a:txBody>
                  <a:tcPr/>
                </a:tc>
                <a:tc>
                  <a:txBody>
                    <a:bodyPr/>
                    <a:lstStyle/>
                    <a:p>
                      <a:r>
                        <a:rPr lang="en-US" dirty="0" smtClean="0"/>
                        <a:t>(A</a:t>
                      </a:r>
                      <a:r>
                        <a:rPr lang="en-US" baseline="-25000" dirty="0" smtClean="0"/>
                        <a:t>3</a:t>
                      </a:r>
                      <a:r>
                        <a:rPr lang="en-US" dirty="0" smtClean="0"/>
                        <a:t>)</a:t>
                      </a:r>
                      <a:endParaRPr lang="en-US" dirty="0"/>
                    </a:p>
                  </a:txBody>
                  <a:tcPr/>
                </a:tc>
                <a:tc>
                  <a:txBody>
                    <a:bodyPr/>
                    <a:lstStyle/>
                    <a:p>
                      <a:r>
                        <a:rPr lang="en-US" dirty="0" smtClean="0"/>
                        <a:t>    -</a:t>
                      </a:r>
                      <a:endParaRPr lang="en-US" dirty="0"/>
                    </a:p>
                  </a:txBody>
                  <a:tcPr/>
                </a:tc>
                <a:tc>
                  <a:txBody>
                    <a:bodyPr/>
                    <a:lstStyle/>
                    <a:p>
                      <a:r>
                        <a:rPr lang="en-US" dirty="0" smtClean="0"/>
                        <a:t>    -</a:t>
                      </a:r>
                      <a:endParaRPr lang="en-US" dirty="0"/>
                    </a:p>
                  </a:txBody>
                  <a:tcPr/>
                </a:tc>
                <a:tc>
                  <a:txBody>
                    <a:bodyPr/>
                    <a:lstStyle/>
                    <a:p>
                      <a:r>
                        <a:rPr lang="en-US" dirty="0" smtClean="0"/>
                        <a:t>(A</a:t>
                      </a:r>
                      <a:r>
                        <a:rPr lang="en-US" baseline="-25000" dirty="0" smtClean="0"/>
                        <a:t>s</a:t>
                      </a:r>
                      <a:r>
                        <a:rPr lang="en-US" dirty="0" smtClean="0"/>
                        <a:t>)</a:t>
                      </a:r>
                      <a:endParaRPr lang="en-US" dirty="0"/>
                    </a:p>
                  </a:txBody>
                  <a:tcPr/>
                </a:tc>
                <a:tc>
                  <a:txBody>
                    <a:bodyPr/>
                    <a:lstStyle/>
                    <a:p>
                      <a:r>
                        <a:rPr lang="en-US" dirty="0" smtClean="0"/>
                        <a:t> N</a:t>
                      </a:r>
                      <a:endParaRPr lang="en-US" dirty="0"/>
                    </a:p>
                  </a:txBody>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534400" cy="5897563"/>
          </a:xfrm>
        </p:spPr>
        <p:txBody>
          <a:bodyPr>
            <a:normAutofit/>
          </a:bodyPr>
          <a:lstStyle/>
          <a:p>
            <a:pPr>
              <a:buNone/>
            </a:pPr>
            <a:r>
              <a:rPr lang="en-US" sz="2400" dirty="0" smtClean="0"/>
              <a:t>   </a:t>
            </a:r>
            <a:r>
              <a:rPr lang="en-US" sz="2400" u="sng" dirty="0" smtClean="0"/>
              <a:t>MAIN POINTS TO BE KEPT IN MIND ABOUT THE CONTINGENCY TABLE: </a:t>
            </a:r>
          </a:p>
          <a:p>
            <a:pPr>
              <a:buNone/>
            </a:pPr>
            <a:endParaRPr lang="en-US" sz="2400" dirty="0" smtClean="0"/>
          </a:p>
          <a:p>
            <a:pPr>
              <a:buNone/>
            </a:pPr>
            <a:r>
              <a:rPr lang="en-US" sz="2000" dirty="0" smtClean="0"/>
              <a:t>1) If attribute A is divided into S parts and the attribute B is divided into t parts, then there are (s × t) cells in the table.</a:t>
            </a:r>
          </a:p>
          <a:p>
            <a:pPr>
              <a:buNone/>
            </a:pPr>
            <a:r>
              <a:rPr lang="en-US" sz="2000" dirty="0" smtClean="0"/>
              <a:t>2) Each cell contains  one ultimate class frequency. There are (s × t) ultimate classes, the frequencies of which are denoted by (A </a:t>
            </a:r>
            <a:r>
              <a:rPr lang="en-US" sz="2000" baseline="-25000" dirty="0" smtClean="0"/>
              <a:t>1</a:t>
            </a:r>
            <a:r>
              <a:rPr lang="en-US" sz="2000" dirty="0" smtClean="0"/>
              <a:t>B</a:t>
            </a:r>
            <a:r>
              <a:rPr lang="en-US" sz="2000" baseline="-25000" dirty="0" smtClean="0"/>
              <a:t>1</a:t>
            </a:r>
            <a:r>
              <a:rPr lang="en-US" sz="2000" dirty="0" smtClean="0"/>
              <a:t>), (A </a:t>
            </a:r>
            <a:r>
              <a:rPr lang="en-US" sz="2000" baseline="-25000" dirty="0" smtClean="0"/>
              <a:t>1</a:t>
            </a:r>
            <a:r>
              <a:rPr lang="en-US" sz="2000" dirty="0" smtClean="0"/>
              <a:t>B</a:t>
            </a:r>
            <a:r>
              <a:rPr lang="en-US" sz="2000" baseline="-25000" dirty="0" smtClean="0"/>
              <a:t>2</a:t>
            </a:r>
            <a:r>
              <a:rPr lang="en-US" sz="2000" dirty="0" smtClean="0"/>
              <a:t>), ……(A </a:t>
            </a:r>
            <a:r>
              <a:rPr lang="en-US" sz="2000" baseline="-25000" dirty="0" smtClean="0"/>
              <a:t>1</a:t>
            </a:r>
            <a:r>
              <a:rPr lang="en-US" sz="2000" dirty="0" smtClean="0"/>
              <a:t>B</a:t>
            </a:r>
            <a:r>
              <a:rPr lang="en-US" sz="2000" baseline="-25000" dirty="0" smtClean="0"/>
              <a:t>t</a:t>
            </a:r>
            <a:r>
              <a:rPr lang="en-US" sz="2000" dirty="0" smtClean="0"/>
              <a:t>) etc.</a:t>
            </a:r>
          </a:p>
          <a:p>
            <a:pPr>
              <a:buNone/>
            </a:pPr>
            <a:r>
              <a:rPr lang="en-US" sz="2000" dirty="0" smtClean="0"/>
              <a:t>3) The total of frequencies in a particular class is found as follows:</a:t>
            </a:r>
          </a:p>
          <a:p>
            <a:pPr>
              <a:buNone/>
            </a:pPr>
            <a:r>
              <a:rPr lang="en-US" sz="2000" dirty="0"/>
              <a:t> </a:t>
            </a:r>
            <a:r>
              <a:rPr lang="en-US" sz="2000" dirty="0" smtClean="0"/>
              <a:t> (A</a:t>
            </a:r>
            <a:r>
              <a:rPr lang="en-US" sz="2000" baseline="-25000" dirty="0" smtClean="0"/>
              <a:t>1</a:t>
            </a:r>
            <a:r>
              <a:rPr lang="en-US" sz="2000" dirty="0" smtClean="0"/>
              <a:t>) = (A </a:t>
            </a:r>
            <a:r>
              <a:rPr lang="en-US" sz="2000" baseline="-25000" dirty="0" smtClean="0"/>
              <a:t>1</a:t>
            </a:r>
            <a:r>
              <a:rPr lang="en-US" sz="2000" dirty="0" smtClean="0"/>
              <a:t>B</a:t>
            </a:r>
            <a:r>
              <a:rPr lang="en-US" sz="2000" baseline="-25000" dirty="0" smtClean="0"/>
              <a:t>1</a:t>
            </a:r>
            <a:r>
              <a:rPr lang="en-US" sz="2000" dirty="0" smtClean="0"/>
              <a:t>)+ (A </a:t>
            </a:r>
            <a:r>
              <a:rPr lang="en-US" sz="2000" baseline="-25000" dirty="0" smtClean="0"/>
              <a:t>1</a:t>
            </a:r>
            <a:r>
              <a:rPr lang="en-US" sz="2000" dirty="0" smtClean="0"/>
              <a:t>B</a:t>
            </a:r>
            <a:r>
              <a:rPr lang="en-US" sz="2000" baseline="-25000" dirty="0" smtClean="0"/>
              <a:t>2</a:t>
            </a:r>
            <a:r>
              <a:rPr lang="en-US" sz="2000" dirty="0" smtClean="0"/>
              <a:t>)+(A </a:t>
            </a:r>
            <a:r>
              <a:rPr lang="en-US" sz="2000" baseline="-25000" dirty="0" smtClean="0"/>
              <a:t>1</a:t>
            </a:r>
            <a:r>
              <a:rPr lang="en-US" sz="2000" dirty="0" smtClean="0"/>
              <a:t>B</a:t>
            </a:r>
            <a:r>
              <a:rPr lang="en-US" sz="2000" baseline="-25000" dirty="0" smtClean="0"/>
              <a:t>3</a:t>
            </a:r>
            <a:r>
              <a:rPr lang="en-US" sz="2000" dirty="0" smtClean="0"/>
              <a:t>)+……..+(A </a:t>
            </a:r>
            <a:r>
              <a:rPr lang="en-US" sz="2000" baseline="-25000" dirty="0" smtClean="0"/>
              <a:t>1</a:t>
            </a:r>
            <a:r>
              <a:rPr lang="en-US" sz="2000" dirty="0" smtClean="0"/>
              <a:t>B</a:t>
            </a:r>
            <a:r>
              <a:rPr lang="en-US" sz="2000" baseline="-25000" dirty="0" smtClean="0"/>
              <a:t>t</a:t>
            </a:r>
            <a:r>
              <a:rPr lang="en-US" sz="2000" dirty="0" smtClean="0"/>
              <a:t>).</a:t>
            </a:r>
          </a:p>
          <a:p>
            <a:pPr>
              <a:buNone/>
            </a:pPr>
            <a:r>
              <a:rPr lang="en-US" sz="2000" dirty="0"/>
              <a:t> </a:t>
            </a:r>
            <a:r>
              <a:rPr lang="en-US" sz="2000" dirty="0" smtClean="0"/>
              <a:t> (B</a:t>
            </a:r>
            <a:r>
              <a:rPr lang="en-US" sz="2000" baseline="-25000" dirty="0" smtClean="0"/>
              <a:t>2</a:t>
            </a:r>
            <a:r>
              <a:rPr lang="en-US" sz="2000" dirty="0" smtClean="0"/>
              <a:t>) =  (A </a:t>
            </a:r>
            <a:r>
              <a:rPr lang="en-US" sz="2000" baseline="-25000" dirty="0" smtClean="0"/>
              <a:t>1</a:t>
            </a:r>
            <a:r>
              <a:rPr lang="en-US" sz="2000" dirty="0" smtClean="0"/>
              <a:t>B</a:t>
            </a:r>
            <a:r>
              <a:rPr lang="en-US" sz="2000" baseline="-25000" dirty="0" smtClean="0"/>
              <a:t>1</a:t>
            </a:r>
            <a:r>
              <a:rPr lang="en-US" sz="2000" dirty="0" smtClean="0"/>
              <a:t>)+ (A </a:t>
            </a:r>
            <a:r>
              <a:rPr lang="en-US" sz="2000" baseline="-25000" dirty="0" smtClean="0"/>
              <a:t>2</a:t>
            </a:r>
            <a:r>
              <a:rPr lang="en-US" sz="2000" dirty="0" smtClean="0"/>
              <a:t>B</a:t>
            </a:r>
            <a:r>
              <a:rPr lang="en-US" sz="2000" baseline="-25000" dirty="0" smtClean="0"/>
              <a:t>1</a:t>
            </a:r>
            <a:r>
              <a:rPr lang="en-US" sz="2000" dirty="0" smtClean="0"/>
              <a:t>)+(A </a:t>
            </a:r>
            <a:r>
              <a:rPr lang="en-US" sz="2000" baseline="-25000" dirty="0" smtClean="0"/>
              <a:t>3</a:t>
            </a:r>
            <a:r>
              <a:rPr lang="en-US" sz="2000" dirty="0" smtClean="0"/>
              <a:t>B</a:t>
            </a:r>
            <a:r>
              <a:rPr lang="en-US" sz="2000" baseline="-25000" dirty="0" smtClean="0"/>
              <a:t>1</a:t>
            </a:r>
            <a:r>
              <a:rPr lang="en-US" sz="2000" dirty="0" smtClean="0"/>
              <a:t>)+ …….+(A </a:t>
            </a:r>
            <a:r>
              <a:rPr lang="en-US" sz="2000" baseline="-25000" dirty="0" smtClean="0"/>
              <a:t>s</a:t>
            </a:r>
            <a:r>
              <a:rPr lang="en-US" sz="2000" dirty="0" smtClean="0"/>
              <a:t>B</a:t>
            </a:r>
            <a:r>
              <a:rPr lang="en-US" sz="2000" baseline="-25000" dirty="0" smtClean="0"/>
              <a:t>1</a:t>
            </a:r>
            <a:r>
              <a:rPr lang="en-US" sz="2000" dirty="0" smtClean="0"/>
              <a:t>).</a:t>
            </a:r>
          </a:p>
          <a:p>
            <a:pPr>
              <a:buNone/>
            </a:pPr>
            <a:r>
              <a:rPr lang="en-US" sz="2000" dirty="0" smtClean="0"/>
              <a:t>  (A</a:t>
            </a:r>
            <a:r>
              <a:rPr lang="en-US" sz="2000" baseline="-25000" dirty="0" smtClean="0"/>
              <a:t>s</a:t>
            </a:r>
            <a:r>
              <a:rPr lang="en-US" sz="2000" dirty="0" smtClean="0"/>
              <a:t>) =   (A </a:t>
            </a:r>
            <a:r>
              <a:rPr lang="en-US" sz="2000" baseline="-25000" dirty="0" smtClean="0"/>
              <a:t>s</a:t>
            </a:r>
            <a:r>
              <a:rPr lang="en-US" sz="2000" dirty="0" smtClean="0"/>
              <a:t>B</a:t>
            </a:r>
            <a:r>
              <a:rPr lang="en-US" sz="2000" baseline="-25000" dirty="0" smtClean="0"/>
              <a:t>1</a:t>
            </a:r>
            <a:r>
              <a:rPr lang="en-US" sz="2000" dirty="0" smtClean="0"/>
              <a:t>)+ (A </a:t>
            </a:r>
            <a:r>
              <a:rPr lang="en-US" sz="2000" baseline="-25000" dirty="0" smtClean="0"/>
              <a:t>s</a:t>
            </a:r>
            <a:r>
              <a:rPr lang="en-US" sz="2000" dirty="0" smtClean="0"/>
              <a:t>B</a:t>
            </a:r>
            <a:r>
              <a:rPr lang="en-US" sz="2000" baseline="-25000" dirty="0" smtClean="0"/>
              <a:t>2</a:t>
            </a:r>
            <a:r>
              <a:rPr lang="en-US" sz="2000" dirty="0" smtClean="0"/>
              <a:t>)+ (A </a:t>
            </a:r>
            <a:r>
              <a:rPr lang="en-US" sz="2000" baseline="-25000" dirty="0" smtClean="0"/>
              <a:t>s</a:t>
            </a:r>
            <a:r>
              <a:rPr lang="en-US" sz="2000" dirty="0" smtClean="0"/>
              <a:t>B</a:t>
            </a:r>
            <a:r>
              <a:rPr lang="en-US" sz="2000" baseline="-25000" dirty="0" smtClean="0"/>
              <a:t>3</a:t>
            </a:r>
            <a:r>
              <a:rPr lang="en-US" sz="2000" dirty="0" smtClean="0"/>
              <a:t>)+……..+ (A </a:t>
            </a:r>
            <a:r>
              <a:rPr lang="en-US" sz="2000" baseline="-25000" dirty="0" smtClean="0"/>
              <a:t>s </a:t>
            </a:r>
            <a:r>
              <a:rPr lang="en-US" sz="2000" dirty="0" smtClean="0"/>
              <a:t>B</a:t>
            </a:r>
            <a:r>
              <a:rPr lang="en-US" sz="2000" baseline="-25000" dirty="0" smtClean="0"/>
              <a:t>t</a:t>
            </a:r>
            <a:r>
              <a:rPr lang="en-US" sz="2000" dirty="0" smtClean="0"/>
              <a:t>).</a:t>
            </a:r>
          </a:p>
          <a:p>
            <a:pPr>
              <a:buNone/>
            </a:pPr>
            <a:r>
              <a:rPr lang="en-US" sz="2000" dirty="0" smtClean="0"/>
              <a:t>4) Total number of frequencies  in the universe is equal to</a:t>
            </a:r>
            <a:r>
              <a:rPr lang="en-US" sz="2000" b="1" dirty="0" smtClean="0"/>
              <a:t> N.</a:t>
            </a:r>
            <a:endParaRPr lang="en-US" sz="2000" dirty="0" smtClean="0"/>
          </a:p>
          <a:p>
            <a:pPr>
              <a:buNone/>
            </a:pPr>
            <a:r>
              <a:rPr lang="en-US" sz="2000" b="1" dirty="0"/>
              <a:t> </a:t>
            </a:r>
            <a:r>
              <a:rPr lang="en-US" sz="2000" b="1" dirty="0" smtClean="0"/>
              <a:t>   N =  (A </a:t>
            </a:r>
            <a:r>
              <a:rPr lang="en-US" sz="2000" b="1" baseline="-25000" dirty="0" smtClean="0"/>
              <a:t>1</a:t>
            </a:r>
            <a:r>
              <a:rPr lang="en-US" sz="2000" b="1" dirty="0" smtClean="0"/>
              <a:t>)+ (A </a:t>
            </a:r>
            <a:r>
              <a:rPr lang="en-US" sz="2000" b="1" baseline="-25000" dirty="0" smtClean="0"/>
              <a:t>2</a:t>
            </a:r>
            <a:r>
              <a:rPr lang="en-US" sz="2000" b="1" dirty="0" smtClean="0"/>
              <a:t>)+ (A </a:t>
            </a:r>
            <a:r>
              <a:rPr lang="en-US" sz="2000" b="1" baseline="-25000" dirty="0" smtClean="0"/>
              <a:t>3</a:t>
            </a:r>
            <a:r>
              <a:rPr lang="en-US" sz="2000" b="1" dirty="0" smtClean="0"/>
              <a:t>)+……..(A </a:t>
            </a:r>
            <a:r>
              <a:rPr lang="en-US" sz="2000" b="1" baseline="-25000" dirty="0" smtClean="0"/>
              <a:t>s</a:t>
            </a:r>
            <a:r>
              <a:rPr lang="en-US" sz="2000" b="1" dirty="0" smtClean="0"/>
              <a:t>).</a:t>
            </a:r>
          </a:p>
          <a:p>
            <a:pPr>
              <a:buNone/>
            </a:pPr>
            <a:r>
              <a:rPr lang="en-US" sz="2000" b="1" dirty="0" smtClean="0"/>
              <a:t>Or N= (B </a:t>
            </a:r>
            <a:r>
              <a:rPr lang="en-US" sz="2000" b="1" baseline="-25000" dirty="0"/>
              <a:t>1</a:t>
            </a:r>
            <a:r>
              <a:rPr lang="en-US" sz="2000" b="1" dirty="0" smtClean="0"/>
              <a:t>)+ (B </a:t>
            </a:r>
            <a:r>
              <a:rPr lang="en-US" sz="2000" b="1" baseline="-25000" dirty="0" smtClean="0"/>
              <a:t>2</a:t>
            </a:r>
            <a:r>
              <a:rPr lang="en-US" sz="2000" b="1" dirty="0" smtClean="0"/>
              <a:t>) + (B </a:t>
            </a:r>
            <a:r>
              <a:rPr lang="en-US" sz="2000" b="1" baseline="-25000" dirty="0" smtClean="0"/>
              <a:t>3</a:t>
            </a:r>
            <a:r>
              <a:rPr lang="en-US" sz="2000" b="1" dirty="0" smtClean="0"/>
              <a:t>)+……..(B </a:t>
            </a:r>
            <a:r>
              <a:rPr lang="en-US" sz="2000" b="1" baseline="-25000" dirty="0" smtClean="0"/>
              <a:t>t</a:t>
            </a:r>
            <a:r>
              <a:rPr lang="en-US" sz="2000" b="1" dirty="0" smtClean="0"/>
              <a:t>).</a:t>
            </a:r>
          </a:p>
          <a:p>
            <a:pPr>
              <a:buNone/>
            </a:pPr>
            <a:endParaRPr lang="en-US" sz="2000" b="1" dirty="0" smtClean="0"/>
          </a:p>
          <a:p>
            <a:pPr>
              <a:buNone/>
            </a:pPr>
            <a:endParaRPr lang="en-US" sz="2000" dirty="0"/>
          </a:p>
          <a:p>
            <a:pPr>
              <a:buNone/>
            </a:pPr>
            <a:endParaRPr lang="en-US" sz="24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229600" cy="4525963"/>
          </a:xfrm>
        </p:spPr>
        <p:txBody>
          <a:bodyPr>
            <a:normAutofit/>
          </a:bodyPr>
          <a:lstStyle/>
          <a:p>
            <a:pPr>
              <a:buNone/>
            </a:pPr>
            <a:r>
              <a:rPr lang="en-US" sz="2400" u="sng" dirty="0" smtClean="0"/>
              <a:t>LIMITATIONS:</a:t>
            </a:r>
          </a:p>
          <a:p>
            <a:pPr>
              <a:buNone/>
            </a:pPr>
            <a:endParaRPr lang="en-US" sz="2400" u="sng" dirty="0"/>
          </a:p>
          <a:p>
            <a:pPr>
              <a:buNone/>
            </a:pPr>
            <a:r>
              <a:rPr lang="en-US" sz="2400" dirty="0" smtClean="0"/>
              <a:t>The coefficient of contingency suffers from two serious defects:</a:t>
            </a:r>
          </a:p>
          <a:p>
            <a:pPr>
              <a:buNone/>
            </a:pPr>
            <a:endParaRPr lang="en-US" sz="2400" dirty="0"/>
          </a:p>
          <a:p>
            <a:pPr marL="457200" indent="-457200">
              <a:buAutoNum type="arabicParenR"/>
            </a:pPr>
            <a:r>
              <a:rPr lang="en-US" sz="2400" dirty="0" smtClean="0"/>
              <a:t>It tells nothing  about the nature of association , that is, whether  association between A’ s and B’s is positive or negative.</a:t>
            </a:r>
          </a:p>
          <a:p>
            <a:pPr marL="457200" indent="-457200">
              <a:buAutoNum type="arabicParenR"/>
            </a:pPr>
            <a:r>
              <a:rPr lang="en-US" sz="2400" dirty="0" smtClean="0"/>
              <a:t>It increases with an increase in value of x</a:t>
            </a:r>
            <a:r>
              <a:rPr lang="en-US" sz="2400" baseline="30000" dirty="0"/>
              <a:t>2</a:t>
            </a:r>
            <a:r>
              <a:rPr lang="en-US" sz="2400" dirty="0" smtClean="0"/>
              <a:t> towards a limit 1 but it never reaches that limit. </a:t>
            </a:r>
            <a:endParaRPr lang="en-US" sz="24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buNone/>
            </a:pPr>
            <a:r>
              <a:rPr lang="en-US" sz="2400" dirty="0" smtClean="0"/>
              <a:t>6) </a:t>
            </a:r>
            <a:r>
              <a:rPr lang="en-US" sz="2400" u="sng" dirty="0" smtClean="0"/>
              <a:t>TSCHUPROW’S COEFFICIENT</a:t>
            </a:r>
          </a:p>
          <a:p>
            <a:pPr>
              <a:buNone/>
            </a:pPr>
            <a:endParaRPr lang="en-US" sz="2400" dirty="0" smtClean="0"/>
          </a:p>
          <a:p>
            <a:pPr>
              <a:buNone/>
            </a:pPr>
            <a:r>
              <a:rPr lang="en-US" sz="2400" dirty="0" smtClean="0"/>
              <a:t>To remedy the defects of coefficient of contingency mentioned above TSCHUPROW proposed the coefficient T defined by</a:t>
            </a:r>
          </a:p>
          <a:p>
            <a:pPr>
              <a:buNone/>
            </a:pPr>
            <a:endParaRPr lang="en-US" sz="2400" dirty="0" smtClean="0"/>
          </a:p>
          <a:p>
            <a:pPr>
              <a:buNone/>
            </a:pPr>
            <a:endParaRPr lang="en-US" sz="2400" dirty="0" smtClean="0"/>
          </a:p>
          <a:p>
            <a:pPr>
              <a:buNone/>
            </a:pPr>
            <a:r>
              <a:rPr lang="en-US" sz="2400" dirty="0" smtClean="0"/>
              <a:t>T</a:t>
            </a:r>
            <a:r>
              <a:rPr lang="en-US" sz="2400" baseline="30000" dirty="0" smtClean="0"/>
              <a:t>2</a:t>
            </a:r>
            <a:r>
              <a:rPr lang="en-US" sz="2400" dirty="0" smtClean="0"/>
              <a:t> =                     C</a:t>
            </a:r>
            <a:r>
              <a:rPr lang="en-US" sz="2400" baseline="30000" dirty="0" smtClean="0"/>
              <a:t>2                   </a:t>
            </a:r>
          </a:p>
          <a:p>
            <a:pPr>
              <a:buNone/>
            </a:pPr>
            <a:r>
              <a:rPr lang="en-US" sz="2400" dirty="0" smtClean="0"/>
              <a:t>            (1 – C</a:t>
            </a:r>
            <a:r>
              <a:rPr lang="en-US" sz="2400" baseline="30000" dirty="0" smtClean="0"/>
              <a:t>2</a:t>
            </a:r>
            <a:r>
              <a:rPr lang="en-US" sz="2400" dirty="0" smtClean="0"/>
              <a:t> )   (S -1) (t – 1)</a:t>
            </a:r>
          </a:p>
          <a:p>
            <a:pPr>
              <a:buNone/>
            </a:pPr>
            <a:r>
              <a:rPr lang="en-US" sz="2400" dirty="0" smtClean="0"/>
              <a:t>This coefficient varies  between 0 and 1 in the desired manner when s = t.</a:t>
            </a:r>
          </a:p>
          <a:p>
            <a:pPr>
              <a:buNone/>
            </a:pPr>
            <a:endParaRPr lang="en-US" sz="2400" dirty="0" smtClean="0"/>
          </a:p>
          <a:p>
            <a:pPr>
              <a:buNone/>
            </a:pPr>
            <a:r>
              <a:rPr lang="en-US" sz="2400" dirty="0" smtClean="0"/>
              <a:t>T =                    C</a:t>
            </a:r>
            <a:r>
              <a:rPr lang="en-US" sz="2400" baseline="30000" dirty="0" smtClean="0"/>
              <a:t>2</a:t>
            </a:r>
            <a:r>
              <a:rPr lang="en-US" sz="2400" dirty="0" smtClean="0"/>
              <a:t> </a:t>
            </a:r>
          </a:p>
          <a:p>
            <a:pPr>
              <a:buNone/>
            </a:pPr>
            <a:r>
              <a:rPr lang="en-US" sz="2400" dirty="0" smtClean="0"/>
              <a:t>            (1-C</a:t>
            </a:r>
            <a:r>
              <a:rPr lang="en-US" sz="2400" baseline="30000" dirty="0" smtClean="0"/>
              <a:t>2</a:t>
            </a:r>
            <a:r>
              <a:rPr lang="en-US" sz="2400" dirty="0" smtClean="0"/>
              <a:t> )    (S -1) (t – 1)</a:t>
            </a:r>
          </a:p>
          <a:p>
            <a:pPr>
              <a:buNone/>
            </a:pPr>
            <a:endParaRPr lang="en-US" sz="2400" dirty="0" smtClean="0"/>
          </a:p>
          <a:p>
            <a:pPr>
              <a:buNone/>
            </a:pPr>
            <a:endParaRPr lang="en-US" sz="2400" u="sng" dirty="0"/>
          </a:p>
          <a:p>
            <a:pPr>
              <a:buNone/>
            </a:pPr>
            <a:endParaRPr lang="en-US" sz="2400" u="sng" dirty="0"/>
          </a:p>
        </p:txBody>
      </p:sp>
      <p:cxnSp>
        <p:nvCxnSpPr>
          <p:cNvPr id="5" name="Straight Connector 4"/>
          <p:cNvCxnSpPr/>
          <p:nvPr/>
        </p:nvCxnSpPr>
        <p:spPr>
          <a:xfrm>
            <a:off x="1524000" y="3352800"/>
            <a:ext cx="2590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2514600" y="3429000"/>
            <a:ext cx="14478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2438400" y="3429000"/>
            <a:ext cx="76200" cy="3048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1371600" y="5410200"/>
            <a:ext cx="23622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1447800" y="5029200"/>
            <a:ext cx="2667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a:off x="1066800" y="5029200"/>
            <a:ext cx="381000" cy="8382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H="1" flipV="1">
            <a:off x="914400" y="5410200"/>
            <a:ext cx="152400" cy="4572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H="1">
            <a:off x="762000" y="5410200"/>
            <a:ext cx="152400" cy="762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flipH="1">
            <a:off x="2362200" y="5562600"/>
            <a:ext cx="1524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flipH="1">
            <a:off x="2286000" y="5562600"/>
            <a:ext cx="76200" cy="3048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A) </a:t>
            </a:r>
            <a:r>
              <a:rPr lang="en-US" sz="2800" u="sng" dirty="0" smtClean="0"/>
              <a:t>Theory of Attributes : Basic Concepts</a:t>
            </a:r>
            <a:endParaRPr lang="en-US" sz="2800" u="sng" dirty="0"/>
          </a:p>
        </p:txBody>
      </p:sp>
      <p:sp>
        <p:nvSpPr>
          <p:cNvPr id="3" name="Content Placeholder 2"/>
          <p:cNvSpPr>
            <a:spLocks noGrp="1"/>
          </p:cNvSpPr>
          <p:nvPr>
            <p:ph idx="1"/>
          </p:nvPr>
        </p:nvSpPr>
        <p:spPr>
          <a:xfrm>
            <a:off x="381000" y="1600200"/>
            <a:ext cx="8305800" cy="4525963"/>
          </a:xfrm>
        </p:spPr>
        <p:txBody>
          <a:bodyPr>
            <a:normAutofit lnSpcReduction="10000"/>
          </a:bodyPr>
          <a:lstStyle/>
          <a:p>
            <a:pPr marL="514350" indent="-514350">
              <a:buAutoNum type="arabicParenR"/>
            </a:pPr>
            <a:r>
              <a:rPr lang="en-US" sz="2400" u="sng" dirty="0" smtClean="0"/>
              <a:t>ATTRIBUTES AND VARIABLES</a:t>
            </a:r>
          </a:p>
          <a:p>
            <a:pPr marL="514350" indent="-514350">
              <a:buNone/>
            </a:pPr>
            <a:endParaRPr lang="en-US" sz="2800" u="sng" dirty="0" smtClean="0"/>
          </a:p>
          <a:p>
            <a:pPr marL="514350" indent="-514350">
              <a:buNone/>
            </a:pPr>
            <a:r>
              <a:rPr lang="en-US" sz="2000" u="sng" dirty="0" smtClean="0"/>
              <a:t>STATISTICS of VARIABLES:</a:t>
            </a:r>
          </a:p>
          <a:p>
            <a:pPr marL="514350" indent="-514350">
              <a:buNone/>
            </a:pPr>
            <a:endParaRPr lang="en-US" sz="2000" u="sng" dirty="0" smtClean="0"/>
          </a:p>
          <a:p>
            <a:pPr marL="514350" indent="-514350">
              <a:buNone/>
            </a:pPr>
            <a:r>
              <a:rPr lang="en-US" sz="2400" dirty="0" smtClean="0"/>
              <a:t>         The observations where values can be measured numerically like: weight height, age , number of students etc are known as STATISTICS of VARIABLES</a:t>
            </a:r>
          </a:p>
          <a:p>
            <a:pPr marL="514350" indent="-514350">
              <a:buNone/>
            </a:pPr>
            <a:endParaRPr lang="en-US" sz="2000" dirty="0" smtClean="0"/>
          </a:p>
          <a:p>
            <a:pPr marL="514350" indent="-514350">
              <a:buNone/>
            </a:pPr>
            <a:endParaRPr lang="en-US" sz="2800" dirty="0" smtClean="0"/>
          </a:p>
          <a:p>
            <a:pPr marL="514350" indent="-514350">
              <a:buNone/>
            </a:pPr>
            <a:endParaRPr lang="en-US" sz="2800" dirty="0" smtClean="0"/>
          </a:p>
          <a:p>
            <a:pPr marL="514350" indent="-514350">
              <a:buNone/>
            </a:pPr>
            <a:r>
              <a:rPr lang="en-US" sz="2000" dirty="0" smtClean="0">
                <a:solidFill>
                  <a:schemeClr val="tx1">
                    <a:lumMod val="85000"/>
                    <a:lumOff val="15000"/>
                  </a:schemeClr>
                </a:solidFill>
              </a:rPr>
              <a:t> </a:t>
            </a:r>
            <a:endParaRPr lang="en-US" sz="2000" dirty="0">
              <a:solidFill>
                <a:schemeClr val="tx1">
                  <a:lumMod val="85000"/>
                  <a:lumOff val="15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14400"/>
            <a:ext cx="8610600" cy="5562600"/>
          </a:xfrm>
        </p:spPr>
        <p:txBody>
          <a:bodyPr>
            <a:normAutofit/>
          </a:bodyPr>
          <a:lstStyle/>
          <a:p>
            <a:pPr marL="514350" indent="-514350">
              <a:buNone/>
            </a:pPr>
            <a:r>
              <a:rPr lang="en-US" sz="2000" b="1" u="sng" dirty="0" smtClean="0">
                <a:solidFill>
                  <a:schemeClr val="tx1">
                    <a:lumMod val="85000"/>
                    <a:lumOff val="15000"/>
                  </a:schemeClr>
                </a:solidFill>
              </a:rPr>
              <a:t> STATISTICS  of ATTRIBUTES</a:t>
            </a:r>
            <a:r>
              <a:rPr lang="en-US" sz="2000" b="1" dirty="0" smtClean="0">
                <a:solidFill>
                  <a:schemeClr val="tx1">
                    <a:lumMod val="85000"/>
                    <a:lumOff val="15000"/>
                  </a:schemeClr>
                </a:solidFill>
              </a:rPr>
              <a:t>:</a:t>
            </a:r>
            <a:endParaRPr lang="en-US" sz="2800" dirty="0" smtClean="0">
              <a:solidFill>
                <a:schemeClr val="tx1">
                  <a:lumMod val="85000"/>
                  <a:lumOff val="15000"/>
                </a:schemeClr>
              </a:solidFill>
            </a:endParaRPr>
          </a:p>
          <a:p>
            <a:pPr marL="514350" indent="-514350">
              <a:buNone/>
            </a:pPr>
            <a:r>
              <a:rPr lang="en-US" sz="2400" dirty="0" smtClean="0">
                <a:solidFill>
                  <a:schemeClr val="tx1">
                    <a:lumMod val="85000"/>
                    <a:lumOff val="15000"/>
                  </a:schemeClr>
                </a:solidFill>
              </a:rPr>
              <a:t>      The phenomena's which cannot be measured quantitatively, i.e</a:t>
            </a:r>
          </a:p>
          <a:p>
            <a:pPr marL="514350" indent="-514350">
              <a:buNone/>
            </a:pPr>
            <a:r>
              <a:rPr lang="en-US" sz="2400" dirty="0" smtClean="0">
                <a:solidFill>
                  <a:schemeClr val="tx1">
                    <a:lumMod val="85000"/>
                    <a:lumOff val="15000"/>
                  </a:schemeClr>
                </a:solidFill>
              </a:rPr>
              <a:t>       Beauty, honesty, insanity, deafness etc, these  observations  can be grouped according to differences in quality. The observations possessing  a particular quality, say , honesty are grouped together. thus the individuals possessing the quality (honesty) are counted and the qualitative data are given  numerical shape, that is, they are quantified. These  observations are grouped according to the  presence or absence of a particular attribute and are called STATISTICS  of ATTRIBUTES</a:t>
            </a:r>
            <a:r>
              <a:rPr lang="en-US" sz="2800" dirty="0" smtClean="0">
                <a:solidFill>
                  <a:schemeClr val="tx1">
                    <a:lumMod val="85000"/>
                    <a:lumOff val="15000"/>
                  </a:schemeClr>
                </a:solidFill>
              </a:rPr>
              <a:t>. </a:t>
            </a:r>
            <a:endParaRPr lang="en-US"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u="sng" dirty="0" smtClean="0"/>
              <a:t>CONDITIONS WITH REFERENCE OF ATTRIBUTES</a:t>
            </a:r>
            <a:endParaRPr lang="en-US" sz="2400" u="sng" dirty="0"/>
          </a:p>
        </p:txBody>
      </p:sp>
      <p:sp>
        <p:nvSpPr>
          <p:cNvPr id="3" name="Content Placeholder 2"/>
          <p:cNvSpPr>
            <a:spLocks noGrp="1"/>
          </p:cNvSpPr>
          <p:nvPr>
            <p:ph idx="1"/>
          </p:nvPr>
        </p:nvSpPr>
        <p:spPr/>
        <p:txBody>
          <a:bodyPr>
            <a:normAutofit/>
          </a:bodyPr>
          <a:lstStyle/>
          <a:p>
            <a:pPr>
              <a:buNone/>
            </a:pPr>
            <a:r>
              <a:rPr lang="en-US" sz="2400" dirty="0" smtClean="0"/>
              <a:t>An attribute requires the following conditions:</a:t>
            </a:r>
          </a:p>
          <a:p>
            <a:r>
              <a:rPr lang="en-US" sz="2400" dirty="0" smtClean="0"/>
              <a:t>The total number of objects of the same general class should be known.</a:t>
            </a:r>
          </a:p>
          <a:p>
            <a:r>
              <a:rPr lang="en-US" sz="2400" dirty="0" smtClean="0"/>
              <a:t>The characteristic should be readily identifiable preferably as the basis of an objective definition.</a:t>
            </a:r>
          </a:p>
          <a:p>
            <a:r>
              <a:rPr lang="en-US" sz="2400" dirty="0" smtClean="0"/>
              <a:t>The presence or absence of the attribute should be determine by an examination of the objects or situations.</a:t>
            </a:r>
          </a:p>
          <a:p>
            <a:r>
              <a:rPr lang="en-US" sz="2400" dirty="0" smtClean="0"/>
              <a:t>The number of objects which have the characteristic should be countable. </a:t>
            </a:r>
            <a:endParaRPr 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10600" cy="715962"/>
          </a:xfrm>
        </p:spPr>
        <p:txBody>
          <a:bodyPr>
            <a:normAutofit/>
          </a:bodyPr>
          <a:lstStyle/>
          <a:p>
            <a:r>
              <a:rPr lang="en-US" sz="2400" dirty="0" smtClean="0"/>
              <a:t>2)  </a:t>
            </a:r>
            <a:r>
              <a:rPr lang="en-US" sz="2400" u="sng" dirty="0" smtClean="0"/>
              <a:t>CLASSIFICATION WITH REFERENCE TO ATTRIBUTES</a:t>
            </a:r>
            <a:endParaRPr lang="en-US" sz="2400" u="sng" dirty="0"/>
          </a:p>
        </p:txBody>
      </p:sp>
      <p:sp>
        <p:nvSpPr>
          <p:cNvPr id="3" name="Content Placeholder 2"/>
          <p:cNvSpPr>
            <a:spLocks noGrp="1"/>
          </p:cNvSpPr>
          <p:nvPr>
            <p:ph idx="1"/>
          </p:nvPr>
        </p:nvSpPr>
        <p:spPr>
          <a:xfrm>
            <a:off x="533400" y="990600"/>
            <a:ext cx="8153400" cy="5135563"/>
          </a:xfrm>
        </p:spPr>
        <p:txBody>
          <a:bodyPr>
            <a:normAutofit/>
          </a:bodyPr>
          <a:lstStyle/>
          <a:p>
            <a:pPr>
              <a:buNone/>
            </a:pPr>
            <a:r>
              <a:rPr lang="en-US" sz="2400" dirty="0" smtClean="0"/>
              <a:t>   Classification of data relating to attributes is made on the basis of the presence or absence of an attribute in the universe.</a:t>
            </a:r>
          </a:p>
          <a:p>
            <a:pPr>
              <a:buNone/>
            </a:pPr>
            <a:endParaRPr lang="en-US" sz="2400" dirty="0" smtClean="0"/>
          </a:p>
          <a:p>
            <a:pPr>
              <a:buNone/>
            </a:pPr>
            <a:r>
              <a:rPr lang="en-US" sz="2400" dirty="0" smtClean="0"/>
              <a:t>  Classification of data relating to attributes can be done in following ways:</a:t>
            </a:r>
          </a:p>
          <a:p>
            <a:pPr>
              <a:buNone/>
            </a:pPr>
            <a:endParaRPr lang="en-US" sz="2400" dirty="0"/>
          </a:p>
        </p:txBody>
      </p:sp>
      <p:cxnSp>
        <p:nvCxnSpPr>
          <p:cNvPr id="5" name="Straight Connector 4"/>
          <p:cNvCxnSpPr/>
          <p:nvPr/>
        </p:nvCxnSpPr>
        <p:spPr>
          <a:xfrm rot="5400000">
            <a:off x="4153694" y="3313906"/>
            <a:ext cx="685800" cy="1588"/>
          </a:xfrm>
          <a:prstGeom prst="line">
            <a:avLst/>
          </a:prstGeom>
          <a:ln w="41275">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10800000">
            <a:off x="685800" y="3657600"/>
            <a:ext cx="7924800"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a:off x="343694" y="3999706"/>
            <a:ext cx="685800"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1" name="Flowchart: Process 10"/>
          <p:cNvSpPr/>
          <p:nvPr/>
        </p:nvSpPr>
        <p:spPr>
          <a:xfrm>
            <a:off x="0" y="4343400"/>
            <a:ext cx="1524000" cy="14478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DICHOTOMY</a:t>
            </a:r>
            <a:endParaRPr lang="en-US" dirty="0"/>
          </a:p>
        </p:txBody>
      </p:sp>
      <p:cxnSp>
        <p:nvCxnSpPr>
          <p:cNvPr id="13" name="Straight Arrow Connector 12"/>
          <p:cNvCxnSpPr/>
          <p:nvPr/>
        </p:nvCxnSpPr>
        <p:spPr>
          <a:xfrm rot="5400000">
            <a:off x="2515394" y="3961606"/>
            <a:ext cx="609600"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4" name="Flowchart: Process 13"/>
          <p:cNvSpPr/>
          <p:nvPr/>
        </p:nvSpPr>
        <p:spPr>
          <a:xfrm>
            <a:off x="1828800" y="4419600"/>
            <a:ext cx="1676400" cy="13716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ARBITRARY</a:t>
            </a:r>
          </a:p>
          <a:p>
            <a:pPr algn="ctr"/>
            <a:r>
              <a:rPr lang="en-US" dirty="0" smtClean="0"/>
              <a:t>OR</a:t>
            </a:r>
          </a:p>
          <a:p>
            <a:pPr algn="ctr"/>
            <a:r>
              <a:rPr lang="en-US" dirty="0" smtClean="0"/>
              <a:t>VAGUE</a:t>
            </a:r>
          </a:p>
          <a:p>
            <a:pPr algn="ctr"/>
            <a:r>
              <a:rPr lang="en-US" dirty="0" smtClean="0"/>
              <a:t>CLASSIFICATION</a:t>
            </a:r>
            <a:endParaRPr lang="en-US" dirty="0"/>
          </a:p>
        </p:txBody>
      </p:sp>
      <p:cxnSp>
        <p:nvCxnSpPr>
          <p:cNvPr id="16" name="Straight Arrow Connector 15"/>
          <p:cNvCxnSpPr/>
          <p:nvPr/>
        </p:nvCxnSpPr>
        <p:spPr>
          <a:xfrm rot="5400000">
            <a:off x="4572794" y="3961606"/>
            <a:ext cx="609600"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7" name="Flowchart: Process 16"/>
          <p:cNvSpPr/>
          <p:nvPr/>
        </p:nvSpPr>
        <p:spPr>
          <a:xfrm>
            <a:off x="3962400" y="4419600"/>
            <a:ext cx="1600200" cy="13716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NOTATION</a:t>
            </a:r>
          </a:p>
          <a:p>
            <a:pPr algn="ctr"/>
            <a:r>
              <a:rPr lang="en-US" dirty="0" smtClean="0"/>
              <a:t>AND </a:t>
            </a:r>
          </a:p>
          <a:p>
            <a:pPr algn="ctr"/>
            <a:r>
              <a:rPr lang="en-US" dirty="0" smtClean="0"/>
              <a:t>TERMINOLOGY</a:t>
            </a:r>
            <a:endParaRPr lang="en-US" dirty="0"/>
          </a:p>
        </p:txBody>
      </p:sp>
      <p:cxnSp>
        <p:nvCxnSpPr>
          <p:cNvPr id="19" name="Straight Arrow Connector 18"/>
          <p:cNvCxnSpPr/>
          <p:nvPr/>
        </p:nvCxnSpPr>
        <p:spPr>
          <a:xfrm rot="5400000">
            <a:off x="6515894" y="3999706"/>
            <a:ext cx="685800"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0" name="Flowchart: Process 19"/>
          <p:cNvSpPr/>
          <p:nvPr/>
        </p:nvSpPr>
        <p:spPr>
          <a:xfrm>
            <a:off x="5867400" y="4419600"/>
            <a:ext cx="1600200" cy="12954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COMBINATION</a:t>
            </a:r>
          </a:p>
          <a:p>
            <a:pPr algn="ctr"/>
            <a:r>
              <a:rPr lang="en-US" dirty="0" smtClean="0"/>
              <a:t>OF</a:t>
            </a:r>
          </a:p>
          <a:p>
            <a:pPr algn="ctr"/>
            <a:r>
              <a:rPr lang="en-US" dirty="0" smtClean="0"/>
              <a:t>ATTRIBUTES</a:t>
            </a:r>
            <a:endParaRPr lang="en-US" dirty="0"/>
          </a:p>
        </p:txBody>
      </p:sp>
      <p:cxnSp>
        <p:nvCxnSpPr>
          <p:cNvPr id="22" name="Straight Arrow Connector 21"/>
          <p:cNvCxnSpPr/>
          <p:nvPr/>
        </p:nvCxnSpPr>
        <p:spPr>
          <a:xfrm rot="5400000">
            <a:off x="8382794" y="3885406"/>
            <a:ext cx="457200"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4" name="Flowchart: Process 23"/>
          <p:cNvSpPr/>
          <p:nvPr/>
        </p:nvSpPr>
        <p:spPr>
          <a:xfrm>
            <a:off x="7772400" y="4419600"/>
            <a:ext cx="1371600" cy="12954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CLASS</a:t>
            </a:r>
          </a:p>
          <a:p>
            <a:pPr algn="ctr"/>
            <a:r>
              <a:rPr lang="en-US" dirty="0" smtClean="0"/>
              <a:t>FREQUENCY</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458200" cy="6248400"/>
          </a:xfrm>
        </p:spPr>
        <p:txBody>
          <a:bodyPr>
            <a:normAutofit/>
          </a:bodyPr>
          <a:lstStyle/>
          <a:p>
            <a:pPr>
              <a:buNone/>
            </a:pPr>
            <a:r>
              <a:rPr lang="en-US" sz="2000" dirty="0" smtClean="0"/>
              <a:t>  </a:t>
            </a:r>
          </a:p>
          <a:p>
            <a:pPr>
              <a:buNone/>
            </a:pPr>
            <a:r>
              <a:rPr lang="en-US" sz="2000" dirty="0" smtClean="0"/>
              <a:t> </a:t>
            </a:r>
            <a:r>
              <a:rPr lang="en-US" sz="2400" dirty="0" smtClean="0"/>
              <a:t>A) </a:t>
            </a:r>
            <a:r>
              <a:rPr lang="en-US" sz="2400" u="sng" dirty="0" smtClean="0"/>
              <a:t> DICHOTOMY</a:t>
            </a:r>
          </a:p>
          <a:p>
            <a:pPr>
              <a:buNone/>
            </a:pPr>
            <a:endParaRPr lang="en-US" sz="2000" u="sng" dirty="0" smtClean="0"/>
          </a:p>
          <a:p>
            <a:pPr>
              <a:buNone/>
            </a:pPr>
            <a:r>
              <a:rPr lang="en-US" sz="2000" dirty="0" smtClean="0"/>
              <a:t>  A classification  of simple kind in which each class is divided into two sub classes  is called division by DICHOTOMY or TWO FOLD classification.</a:t>
            </a:r>
          </a:p>
          <a:p>
            <a:pPr>
              <a:buNone/>
            </a:pPr>
            <a:endParaRPr lang="en-US" sz="2000" dirty="0" smtClean="0"/>
          </a:p>
          <a:p>
            <a:pPr>
              <a:buNone/>
            </a:pPr>
            <a:endParaRPr lang="en-US" sz="2000" dirty="0" smtClean="0"/>
          </a:p>
          <a:p>
            <a:pPr marL="457200" indent="-457200">
              <a:buAutoNum type="alphaUcParenR" startAt="2"/>
            </a:pPr>
            <a:r>
              <a:rPr lang="en-US" sz="2400" u="sng" dirty="0" smtClean="0"/>
              <a:t>ARBITRARY OR VAGUE CLASSIFICATION</a:t>
            </a:r>
          </a:p>
          <a:p>
            <a:pPr marL="457200" indent="-457200">
              <a:buNone/>
            </a:pPr>
            <a:r>
              <a:rPr lang="en-US" sz="2000" dirty="0" smtClean="0"/>
              <a:t>        Classification  does not necessary imply existence of a clearly defined boundary between two classes. The division may be vague and uncertain. such type of a classification is called ARBITRARY or VAGUE classification.</a:t>
            </a:r>
          </a:p>
          <a:p>
            <a:pPr marL="457200" indent="-457200">
              <a:buNone/>
            </a:pPr>
            <a:r>
              <a:rPr lang="en-US" sz="2000" dirty="0" smtClean="0"/>
              <a:t>    EX: Tall &amp; Short, Sanity &amp; Insanity.</a:t>
            </a:r>
          </a:p>
          <a:p>
            <a:pPr marL="457200" indent="-457200">
              <a:buNone/>
            </a:pPr>
            <a:endParaRPr lang="en-US" sz="2000" dirty="0" smtClean="0"/>
          </a:p>
          <a:p>
            <a:pPr marL="457200" indent="-457200">
              <a:buNone/>
            </a:pPr>
            <a:endParaRPr lang="en-US" sz="2000" dirty="0" smtClean="0"/>
          </a:p>
          <a:p>
            <a:pPr>
              <a:buNone/>
            </a:pPr>
            <a:endParaRPr lang="en-US"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457200"/>
            <a:ext cx="5410200" cy="533400"/>
          </a:xfrm>
        </p:spPr>
        <p:txBody>
          <a:bodyPr>
            <a:normAutofit fontScale="90000"/>
          </a:bodyPr>
          <a:lstStyle/>
          <a:p>
            <a:r>
              <a:rPr lang="en-US" sz="2700" dirty="0" smtClean="0"/>
              <a:t>C)  </a:t>
            </a:r>
            <a:r>
              <a:rPr lang="en-US" sz="2700" u="sng" dirty="0" smtClean="0"/>
              <a:t>NOTATION &amp; TERMINOLOGY</a:t>
            </a:r>
            <a:r>
              <a:rPr lang="en-US" sz="2700" dirty="0" smtClean="0"/>
              <a:t> </a:t>
            </a:r>
            <a:r>
              <a:rPr lang="en-US" sz="4000" dirty="0" smtClean="0"/>
              <a:t/>
            </a:r>
            <a:br>
              <a:rPr lang="en-US" sz="4000" dirty="0" smtClean="0"/>
            </a:br>
            <a:endParaRPr lang="en-US" dirty="0"/>
          </a:p>
        </p:txBody>
      </p:sp>
      <p:sp>
        <p:nvSpPr>
          <p:cNvPr id="3" name="Content Placeholder 2"/>
          <p:cNvSpPr>
            <a:spLocks noGrp="1"/>
          </p:cNvSpPr>
          <p:nvPr>
            <p:ph idx="1"/>
          </p:nvPr>
        </p:nvSpPr>
        <p:spPr>
          <a:xfrm>
            <a:off x="228600" y="838200"/>
            <a:ext cx="8458200" cy="5638800"/>
          </a:xfrm>
        </p:spPr>
        <p:txBody>
          <a:bodyPr>
            <a:normAutofit/>
          </a:bodyPr>
          <a:lstStyle/>
          <a:p>
            <a:pPr>
              <a:buNone/>
            </a:pPr>
            <a:r>
              <a:rPr lang="en-US" sz="2000" dirty="0" smtClean="0"/>
              <a:t>     The capital letters A,B,C,  are used to denote the presence of various attributes and the Greek letters </a:t>
            </a:r>
            <a:r>
              <a:rPr lang="el-GR" sz="2000" dirty="0" smtClean="0"/>
              <a:t>α</a:t>
            </a:r>
            <a:r>
              <a:rPr lang="en-US" sz="2000" dirty="0" smtClean="0"/>
              <a:t>,</a:t>
            </a:r>
            <a:r>
              <a:rPr lang="en-US" sz="2000" b="1" dirty="0" smtClean="0"/>
              <a:t> β</a:t>
            </a:r>
            <a:r>
              <a:rPr lang="en-US" sz="2000" dirty="0" smtClean="0"/>
              <a:t> &amp; </a:t>
            </a:r>
            <a:r>
              <a:rPr lang="az-Cyrl-AZ" sz="2000" dirty="0" smtClean="0"/>
              <a:t>Ў</a:t>
            </a:r>
            <a:r>
              <a:rPr lang="en-US" sz="2000" dirty="0" smtClean="0"/>
              <a:t> are used to denote the absence of these attributes. </a:t>
            </a:r>
          </a:p>
          <a:p>
            <a:pPr>
              <a:buNone/>
            </a:pPr>
            <a:r>
              <a:rPr lang="en-US" sz="2000" dirty="0" smtClean="0"/>
              <a:t>      Thus (</a:t>
            </a:r>
            <a:r>
              <a:rPr lang="el-GR" sz="2000" dirty="0" smtClean="0"/>
              <a:t>α</a:t>
            </a:r>
            <a:r>
              <a:rPr lang="en-US" sz="2000" dirty="0" smtClean="0"/>
              <a:t>) mean not (A),</a:t>
            </a:r>
          </a:p>
          <a:p>
            <a:pPr>
              <a:buNone/>
            </a:pPr>
            <a:r>
              <a:rPr lang="en-US" sz="2000" dirty="0" smtClean="0"/>
              <a:t>     (</a:t>
            </a:r>
            <a:r>
              <a:rPr lang="en-US" sz="2000" b="1" dirty="0" smtClean="0"/>
              <a:t>β</a:t>
            </a:r>
            <a:r>
              <a:rPr lang="en-US" sz="2000" dirty="0" smtClean="0"/>
              <a:t>) stands for not (B) and </a:t>
            </a:r>
          </a:p>
          <a:p>
            <a:pPr>
              <a:buNone/>
            </a:pPr>
            <a:r>
              <a:rPr lang="en-US" sz="2000" dirty="0" smtClean="0"/>
              <a:t>     (</a:t>
            </a:r>
            <a:r>
              <a:rPr lang="az-Cyrl-AZ" sz="2000" dirty="0" smtClean="0"/>
              <a:t>Ў</a:t>
            </a:r>
            <a:r>
              <a:rPr lang="en-US" sz="2000" dirty="0" smtClean="0"/>
              <a:t>) denotes not (C).</a:t>
            </a:r>
          </a:p>
          <a:p>
            <a:pPr>
              <a:buNone/>
            </a:pPr>
            <a:r>
              <a:rPr lang="en-US" sz="2000" dirty="0" smtClean="0"/>
              <a:t>                                  NOTATIONS &amp; TERMINOLOGY</a:t>
            </a:r>
          </a:p>
          <a:p>
            <a:pPr>
              <a:buNone/>
            </a:pPr>
            <a:r>
              <a:rPr lang="en-US" sz="2000" dirty="0" smtClean="0"/>
              <a:t>                                                           N                                     </a:t>
            </a:r>
          </a:p>
          <a:p>
            <a:pPr>
              <a:buNone/>
            </a:pPr>
            <a:endParaRPr lang="en-US" sz="2000" dirty="0" smtClean="0"/>
          </a:p>
          <a:p>
            <a:pPr>
              <a:buNone/>
            </a:pPr>
            <a:endParaRPr lang="en-US" sz="2000" dirty="0" smtClean="0"/>
          </a:p>
          <a:p>
            <a:pPr>
              <a:buNone/>
            </a:pPr>
            <a:endParaRPr lang="en-US" sz="2000" dirty="0" smtClean="0"/>
          </a:p>
          <a:p>
            <a:pPr>
              <a:buNone/>
            </a:pPr>
            <a:r>
              <a:rPr lang="en-US" sz="2000" dirty="0" smtClean="0"/>
              <a:t>PRESENCE OF ATTRIBUTE                                                   ABSENCE OF ATTRI BUTE   </a:t>
            </a:r>
          </a:p>
          <a:p>
            <a:pPr>
              <a:buNone/>
            </a:pPr>
            <a:r>
              <a:rPr lang="en-US" sz="2000" dirty="0" smtClean="0"/>
              <a:t>A = Literacy                                                                            </a:t>
            </a:r>
            <a:r>
              <a:rPr lang="el-GR" sz="2000" dirty="0" smtClean="0"/>
              <a:t>α</a:t>
            </a:r>
            <a:r>
              <a:rPr lang="en-US" sz="2000" dirty="0" smtClean="0"/>
              <a:t> = Illiteracy                   </a:t>
            </a:r>
          </a:p>
          <a:p>
            <a:pPr>
              <a:buNone/>
            </a:pPr>
            <a:r>
              <a:rPr lang="en-US" sz="2000" dirty="0" smtClean="0"/>
              <a:t>B =  Smoking                                                                          </a:t>
            </a:r>
            <a:r>
              <a:rPr lang="en-US" sz="2000" b="1" dirty="0" smtClean="0"/>
              <a:t>β</a:t>
            </a:r>
            <a:r>
              <a:rPr lang="en-US" sz="2000" dirty="0" smtClean="0"/>
              <a:t> =  Non Smoking</a:t>
            </a:r>
          </a:p>
          <a:p>
            <a:pPr>
              <a:buNone/>
            </a:pPr>
            <a:r>
              <a:rPr lang="en-US" sz="2000" dirty="0" smtClean="0"/>
              <a:t>C =  Males                                                                              </a:t>
            </a:r>
            <a:r>
              <a:rPr lang="az-Cyrl-AZ" sz="2000" dirty="0" smtClean="0"/>
              <a:t>Ў</a:t>
            </a:r>
            <a:r>
              <a:rPr lang="en-US" sz="2000" dirty="0" smtClean="0"/>
              <a:t>   = Females.                                                                                                                                                                                    </a:t>
            </a:r>
            <a:endParaRPr lang="en-US" sz="2000" dirty="0"/>
          </a:p>
        </p:txBody>
      </p:sp>
      <p:cxnSp>
        <p:nvCxnSpPr>
          <p:cNvPr id="5" name="Straight Connector 4"/>
          <p:cNvCxnSpPr/>
          <p:nvPr/>
        </p:nvCxnSpPr>
        <p:spPr>
          <a:xfrm rot="5400000">
            <a:off x="3581400" y="3810000"/>
            <a:ext cx="457200"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990600" y="4038600"/>
            <a:ext cx="6705600"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a:off x="724694" y="4304506"/>
            <a:ext cx="533400"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a:off x="7392194" y="4342606"/>
            <a:ext cx="609600"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5334000" cy="868362"/>
          </a:xfrm>
        </p:spPr>
        <p:txBody>
          <a:bodyPr>
            <a:normAutofit/>
          </a:bodyPr>
          <a:lstStyle/>
          <a:p>
            <a:r>
              <a:rPr lang="en-US" sz="2400" dirty="0" smtClean="0"/>
              <a:t>D) </a:t>
            </a:r>
            <a:r>
              <a:rPr lang="en-US" sz="2400" u="sng" dirty="0" smtClean="0"/>
              <a:t>COMBINATION OF ATTRIBUTES</a:t>
            </a:r>
            <a:endParaRPr lang="en-US" sz="2400" u="sng" dirty="0"/>
          </a:p>
        </p:txBody>
      </p:sp>
      <p:sp>
        <p:nvSpPr>
          <p:cNvPr id="3" name="Content Placeholder 2"/>
          <p:cNvSpPr>
            <a:spLocks noGrp="1"/>
          </p:cNvSpPr>
          <p:nvPr>
            <p:ph idx="1"/>
          </p:nvPr>
        </p:nvSpPr>
        <p:spPr>
          <a:xfrm>
            <a:off x="457200" y="1295400"/>
            <a:ext cx="8229600" cy="4830763"/>
          </a:xfrm>
        </p:spPr>
        <p:txBody>
          <a:bodyPr/>
          <a:lstStyle/>
          <a:p>
            <a:pPr>
              <a:buNone/>
            </a:pPr>
            <a:r>
              <a:rPr lang="en-US" sz="2000" dirty="0" smtClean="0"/>
              <a:t>    Combination</a:t>
            </a:r>
            <a:r>
              <a:rPr lang="en-US" dirty="0" smtClean="0"/>
              <a:t> </a:t>
            </a:r>
            <a:r>
              <a:rPr lang="en-US" sz="2000" dirty="0" smtClean="0"/>
              <a:t>of attributes is denoted by grouping together of the letters concerned e.g. AB is the combination of the attributes A &amp; B. Thus if A stands for  literacy and B for smoking then the combination will  be in following manner:</a:t>
            </a:r>
          </a:p>
          <a:p>
            <a:pPr>
              <a:buNone/>
            </a:pPr>
            <a:endParaRPr lang="en-US" sz="2000" dirty="0" smtClean="0"/>
          </a:p>
          <a:p>
            <a:pPr>
              <a:buNone/>
            </a:pPr>
            <a:r>
              <a:rPr lang="en-US" sz="2000" dirty="0" smtClean="0"/>
              <a:t>AB   =   COMBINATION OF ATTRIBUTES OF Literacy and Smoking.</a:t>
            </a:r>
          </a:p>
          <a:p>
            <a:pPr>
              <a:buNone/>
            </a:pPr>
            <a:r>
              <a:rPr lang="el-GR" sz="2000" dirty="0" smtClean="0"/>
              <a:t>α</a:t>
            </a:r>
            <a:r>
              <a:rPr lang="en-US" sz="2000" dirty="0" smtClean="0"/>
              <a:t>B   =   combination of attributes of  ILLITERACY &amp; SMOKING.</a:t>
            </a:r>
          </a:p>
          <a:p>
            <a:pPr>
              <a:buNone/>
            </a:pPr>
            <a:r>
              <a:rPr lang="en-US" sz="2000" dirty="0" smtClean="0"/>
              <a:t>A</a:t>
            </a:r>
            <a:r>
              <a:rPr lang="en-US" sz="2000" b="1" dirty="0" smtClean="0"/>
              <a:t> β  =   </a:t>
            </a:r>
            <a:r>
              <a:rPr lang="en-US" sz="2000" dirty="0" smtClean="0"/>
              <a:t>Combination of attributes of LITERACY &amp; NON SMOKING.</a:t>
            </a:r>
          </a:p>
          <a:p>
            <a:pPr>
              <a:buNone/>
            </a:pPr>
            <a:r>
              <a:rPr lang="el-GR" sz="2000" dirty="0" smtClean="0"/>
              <a:t>α</a:t>
            </a:r>
            <a:r>
              <a:rPr lang="en-US" sz="2000" b="1" dirty="0" smtClean="0"/>
              <a:t> β  = </a:t>
            </a:r>
            <a:r>
              <a:rPr lang="en-US" sz="2000" dirty="0" smtClean="0"/>
              <a:t>Combination OF attributes  of ILLITERACY  &amp; NON SMOKING</a:t>
            </a:r>
          </a:p>
          <a:p>
            <a:pPr>
              <a:buNone/>
            </a:pPr>
            <a:endParaRPr lang="en-US" sz="2000" dirty="0" smtClean="0"/>
          </a:p>
          <a:p>
            <a:pPr>
              <a:buNone/>
            </a:pP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517</TotalTime>
  <Words>2451</Words>
  <Application>Microsoft Office PowerPoint</Application>
  <PresentationFormat>On-screen Show (4:3)</PresentationFormat>
  <Paragraphs>344</Paragraphs>
  <Slides>27</Slides>
  <Notes>1</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Slide 1</vt:lpstr>
      <vt:lpstr>THEORY AND ASSOCIATION OF ATTRIBUTES</vt:lpstr>
      <vt:lpstr>A) Theory of Attributes : Basic Concepts</vt:lpstr>
      <vt:lpstr>Slide 4</vt:lpstr>
      <vt:lpstr>CONDITIONS WITH REFERENCE OF ATTRIBUTES</vt:lpstr>
      <vt:lpstr>2)  CLASSIFICATION WITH REFERENCE TO ATTRIBUTES</vt:lpstr>
      <vt:lpstr>Slide 7</vt:lpstr>
      <vt:lpstr>C)  NOTATION &amp; TERMINOLOGY  </vt:lpstr>
      <vt:lpstr>D) COMBINATION OF ATTRIBUTES</vt:lpstr>
      <vt:lpstr>E)  CLASS FREQUENCY</vt:lpstr>
      <vt:lpstr>  CLASS FREQUENCY</vt:lpstr>
      <vt:lpstr>B) ASSOCIATION OF ATTRIBUTES</vt:lpstr>
      <vt:lpstr>Slide 13</vt:lpstr>
      <vt:lpstr>Slide 14</vt:lpstr>
      <vt:lpstr>Slide 15</vt:lpstr>
      <vt:lpstr>Slide 16</vt:lpstr>
      <vt:lpstr>Slide 17</vt:lpstr>
      <vt:lpstr>Slide 18</vt:lpstr>
      <vt:lpstr>Slide 19</vt:lpstr>
      <vt:lpstr>Slide 20</vt:lpstr>
      <vt:lpstr>Slide 21</vt:lpstr>
      <vt:lpstr>Slide 22</vt:lpstr>
      <vt:lpstr>4) COEFFICIENT OF COLLIGATION</vt:lpstr>
      <vt:lpstr>Slide 24</vt:lpstr>
      <vt:lpstr>Slide 25</vt:lpstr>
      <vt:lpstr>Slide 26</vt:lpstr>
      <vt:lpstr>Slide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THEORY AND ASSOCIATION OF ATTRIBUTES</dc:title>
  <dc:creator>arjun</dc:creator>
  <cp:lastModifiedBy>Dr.Bikramjit Kaur</cp:lastModifiedBy>
  <cp:revision>159</cp:revision>
  <dcterms:created xsi:type="dcterms:W3CDTF">2013-02-01T16:47:23Z</dcterms:created>
  <dcterms:modified xsi:type="dcterms:W3CDTF">2013-04-17T07:22:52Z</dcterms:modified>
</cp:coreProperties>
</file>